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1" r:id="rId2"/>
    <p:sldId id="2562" r:id="rId3"/>
    <p:sldId id="2564" r:id="rId4"/>
    <p:sldId id="2565" r:id="rId5"/>
    <p:sldId id="2566" r:id="rId6"/>
    <p:sldId id="2568" r:id="rId7"/>
    <p:sldId id="2569" r:id="rId8"/>
    <p:sldId id="2570" r:id="rId9"/>
    <p:sldId id="2572" r:id="rId10"/>
    <p:sldId id="2573" r:id="rId11"/>
    <p:sldId id="2574" r:id="rId12"/>
    <p:sldId id="2576" r:id="rId13"/>
    <p:sldId id="2577" r:id="rId14"/>
    <p:sldId id="2578" r:id="rId15"/>
    <p:sldId id="2580" r:id="rId16"/>
    <p:sldId id="2581" r:id="rId17"/>
    <p:sldId id="2582" r:id="rId18"/>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rganizational Policies and Rules About Workplace Gambling" id="{88D51C25-2F96-489D-BB3F-63CE376335DF}">
          <p14:sldIdLst>
            <p14:sldId id="2561"/>
            <p14:sldId id="2562"/>
          </p14:sldIdLst>
        </p14:section>
        <p14:section name="Introduction to Workplace Gambling" id="{2A3FA49F-98C2-4EE5-9FB9-895B8E00DFF9}">
          <p14:sldIdLst>
            <p14:sldId id="2564"/>
            <p14:sldId id="2565"/>
            <p14:sldId id="2566"/>
          </p14:sldIdLst>
        </p14:section>
        <p14:section name="Legal Framework and Compliance" id="{CC091184-EFB6-4425-829B-7C3043EB70F7}">
          <p14:sldIdLst>
            <p14:sldId id="2568"/>
            <p14:sldId id="2569"/>
            <p14:sldId id="2570"/>
          </p14:sldIdLst>
        </p14:section>
        <p14:section name="Developing Comprehensive Policies" id="{7D5C06C1-38DD-4646-A4D8-30D1991CD43F}">
          <p14:sldIdLst>
            <p14:sldId id="2572"/>
            <p14:sldId id="2573"/>
            <p14:sldId id="2574"/>
          </p14:sldIdLst>
        </p14:section>
        <p14:section name="Implementing and Enforcing Policies" id="{1486B276-7332-4F92-9DF3-92FD6EE3E5CB}">
          <p14:sldIdLst>
            <p14:sldId id="2576"/>
            <p14:sldId id="2577"/>
            <p14:sldId id="2578"/>
          </p14:sldIdLst>
        </p14:section>
        <p14:section name="Addressing Gambling-Related Issues" id="{3030C05F-F465-4B14-8B30-0CF9EC68FEB8}">
          <p14:sldIdLst>
            <p14:sldId id="2580"/>
            <p14:sldId id="2581"/>
            <p14:sldId id="2582"/>
          </p14:sldIdLst>
        </p14:section>
        <p14:section name="Conclusion" id="{00C56D5B-5A10-4BD5-A217-B902C482B91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306" autoAdjust="0"/>
  </p:normalViewPr>
  <p:slideViewPr>
    <p:cSldViewPr snapToGrid="0">
      <p:cViewPr varScale="1">
        <p:scale>
          <a:sx n="90" d="100"/>
          <a:sy n="90" d="100"/>
        </p:scale>
        <p:origin x="129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9" d="100"/>
          <a:sy n="99" d="100"/>
        </p:scale>
        <p:origin x="271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50026-CDA5-42DE-B2AE-229B7E022495}"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2CBA3ABD-D0E9-4772-95CB-72C4A5D13601}">
      <dgm:prSet/>
      <dgm:spPr/>
      <dgm:t>
        <a:bodyPr/>
        <a:lstStyle/>
        <a:p>
          <a:pPr>
            <a:lnSpc>
              <a:spcPct val="100000"/>
            </a:lnSpc>
            <a:defRPr b="1"/>
          </a:pPr>
          <a:r>
            <a:rPr lang="en-US"/>
            <a:t>Unique Industry Considerations</a:t>
          </a:r>
        </a:p>
      </dgm:t>
    </dgm:pt>
    <dgm:pt modelId="{CAC95EE3-CCA5-4C95-B26B-E26A4520C084}" type="parTrans" cxnId="{98DD910E-5818-4CF2-A4AC-426966DA036F}">
      <dgm:prSet/>
      <dgm:spPr/>
      <dgm:t>
        <a:bodyPr/>
        <a:lstStyle/>
        <a:p>
          <a:endParaRPr lang="en-US"/>
        </a:p>
      </dgm:t>
    </dgm:pt>
    <dgm:pt modelId="{2B51EF69-E9EB-49A8-9715-687A37229FC8}" type="sibTrans" cxnId="{98DD910E-5818-4CF2-A4AC-426966DA036F}">
      <dgm:prSet/>
      <dgm:spPr/>
      <dgm:t>
        <a:bodyPr/>
        <a:lstStyle/>
        <a:p>
          <a:pPr>
            <a:lnSpc>
              <a:spcPct val="100000"/>
            </a:lnSpc>
            <a:defRPr b="1"/>
          </a:pPr>
          <a:endParaRPr lang="en-US"/>
        </a:p>
      </dgm:t>
    </dgm:pt>
    <dgm:pt modelId="{BE32FE9F-B4D5-4D16-9C11-AE37E01ACABA}">
      <dgm:prSet custT="1"/>
      <dgm:spPr/>
      <dgm:t>
        <a:bodyPr/>
        <a:lstStyle/>
        <a:p>
          <a:pPr>
            <a:lnSpc>
              <a:spcPct val="100000"/>
            </a:lnSpc>
          </a:pPr>
          <a:r>
            <a:rPr lang="en-US" sz="1600" dirty="0"/>
            <a:t>Each industry has specific factors that influence how workplace gambling is approached and managed.</a:t>
          </a:r>
        </a:p>
      </dgm:t>
    </dgm:pt>
    <dgm:pt modelId="{E1F2B289-D1D4-46EB-85DF-211A77AD4AF0}" type="parTrans" cxnId="{4A3729AC-D2CB-42A0-BEBE-E9E995B8B033}">
      <dgm:prSet/>
      <dgm:spPr/>
      <dgm:t>
        <a:bodyPr/>
        <a:lstStyle/>
        <a:p>
          <a:endParaRPr lang="en-US"/>
        </a:p>
      </dgm:t>
    </dgm:pt>
    <dgm:pt modelId="{8F0F7DB5-27F3-4730-B4D2-8E68FD93A29E}" type="sibTrans" cxnId="{4A3729AC-D2CB-42A0-BEBE-E9E995B8B033}">
      <dgm:prSet/>
      <dgm:spPr/>
      <dgm:t>
        <a:bodyPr/>
        <a:lstStyle/>
        <a:p>
          <a:endParaRPr lang="en-US"/>
        </a:p>
      </dgm:t>
    </dgm:pt>
    <dgm:pt modelId="{6D011849-6F40-4C72-BF79-A43DFB3506C7}">
      <dgm:prSet/>
      <dgm:spPr/>
      <dgm:t>
        <a:bodyPr/>
        <a:lstStyle/>
        <a:p>
          <a:pPr>
            <a:lnSpc>
              <a:spcPct val="100000"/>
            </a:lnSpc>
            <a:defRPr b="1"/>
          </a:pPr>
          <a:r>
            <a:rPr lang="en-US"/>
            <a:t>Finance Sector Vulnerability</a:t>
          </a:r>
        </a:p>
      </dgm:t>
    </dgm:pt>
    <dgm:pt modelId="{E71F58E0-B905-424F-9914-56013A3209CF}" type="parTrans" cxnId="{368A3411-3342-423B-85D8-F04E04469DED}">
      <dgm:prSet/>
      <dgm:spPr/>
      <dgm:t>
        <a:bodyPr/>
        <a:lstStyle/>
        <a:p>
          <a:endParaRPr lang="en-US"/>
        </a:p>
      </dgm:t>
    </dgm:pt>
    <dgm:pt modelId="{9B362431-B226-4151-838C-A1233C7846F5}" type="sibTrans" cxnId="{368A3411-3342-423B-85D8-F04E04469DED}">
      <dgm:prSet/>
      <dgm:spPr/>
      <dgm:t>
        <a:bodyPr/>
        <a:lstStyle/>
        <a:p>
          <a:pPr>
            <a:lnSpc>
              <a:spcPct val="100000"/>
            </a:lnSpc>
            <a:defRPr b="1"/>
          </a:pPr>
          <a:endParaRPr lang="en-US"/>
        </a:p>
      </dgm:t>
    </dgm:pt>
    <dgm:pt modelId="{97B39FBA-C4A0-4FBC-B7F1-EBEA5223FFB1}">
      <dgm:prSet custT="1"/>
      <dgm:spPr/>
      <dgm:t>
        <a:bodyPr/>
        <a:lstStyle/>
        <a:p>
          <a:pPr>
            <a:lnSpc>
              <a:spcPct val="100000"/>
            </a:lnSpc>
          </a:pPr>
          <a:r>
            <a:rPr lang="en-US" sz="1600" dirty="0"/>
            <a:t>The finance sector may be more susceptible to gambling due to high-pressure environments and potential financial gain.</a:t>
          </a:r>
        </a:p>
      </dgm:t>
    </dgm:pt>
    <dgm:pt modelId="{D3D5ACFB-DF58-4C48-80D2-10B8BAFAB9DC}" type="parTrans" cxnId="{18A615FC-7935-4A76-92DC-E7F78D98C210}">
      <dgm:prSet/>
      <dgm:spPr/>
      <dgm:t>
        <a:bodyPr/>
        <a:lstStyle/>
        <a:p>
          <a:endParaRPr lang="en-US"/>
        </a:p>
      </dgm:t>
    </dgm:pt>
    <dgm:pt modelId="{5FBC852C-0AED-4779-8079-58F3B700D0C1}" type="sibTrans" cxnId="{18A615FC-7935-4A76-92DC-E7F78D98C210}">
      <dgm:prSet/>
      <dgm:spPr/>
      <dgm:t>
        <a:bodyPr/>
        <a:lstStyle/>
        <a:p>
          <a:endParaRPr lang="en-US"/>
        </a:p>
      </dgm:t>
    </dgm:pt>
    <dgm:pt modelId="{8453CC0D-8CC0-4245-9546-F7F573B583CF}">
      <dgm:prSet/>
      <dgm:spPr/>
      <dgm:t>
        <a:bodyPr/>
        <a:lstStyle/>
        <a:p>
          <a:pPr>
            <a:lnSpc>
              <a:spcPct val="100000"/>
            </a:lnSpc>
            <a:defRPr b="1"/>
          </a:pPr>
          <a:r>
            <a:rPr lang="en-US"/>
            <a:t>Hospitality Sector Challenges</a:t>
          </a:r>
        </a:p>
      </dgm:t>
    </dgm:pt>
    <dgm:pt modelId="{56C0BD7B-4E05-4494-9CA5-F0146FE6AE29}" type="parTrans" cxnId="{5BBC50B6-857D-4C9C-A2AA-F3492EA3C5B0}">
      <dgm:prSet/>
      <dgm:spPr/>
      <dgm:t>
        <a:bodyPr/>
        <a:lstStyle/>
        <a:p>
          <a:endParaRPr lang="en-US"/>
        </a:p>
      </dgm:t>
    </dgm:pt>
    <dgm:pt modelId="{2B7CED4F-E2A0-44DA-8206-5BE01E1332F7}" type="sibTrans" cxnId="{5BBC50B6-857D-4C9C-A2AA-F3492EA3C5B0}">
      <dgm:prSet/>
      <dgm:spPr/>
      <dgm:t>
        <a:bodyPr/>
        <a:lstStyle/>
        <a:p>
          <a:endParaRPr lang="en-US"/>
        </a:p>
      </dgm:t>
    </dgm:pt>
    <dgm:pt modelId="{2D4E1E98-2348-422A-ABD0-C220AC1EC0C0}">
      <dgm:prSet custT="1"/>
      <dgm:spPr/>
      <dgm:t>
        <a:bodyPr/>
        <a:lstStyle/>
        <a:p>
          <a:pPr>
            <a:lnSpc>
              <a:spcPct val="100000"/>
            </a:lnSpc>
          </a:pPr>
          <a:r>
            <a:rPr lang="en-US" sz="1600" dirty="0"/>
            <a:t>The hospitality industry can experience higher gambling incidents, requiring specific policies tailored to its unique circumstances.</a:t>
          </a:r>
        </a:p>
      </dgm:t>
    </dgm:pt>
    <dgm:pt modelId="{78A595E2-9E63-41FF-A88A-7E7FC49B9AA9}" type="parTrans" cxnId="{A5763896-34C6-4966-B742-E5536A71D5E2}">
      <dgm:prSet/>
      <dgm:spPr/>
      <dgm:t>
        <a:bodyPr/>
        <a:lstStyle/>
        <a:p>
          <a:endParaRPr lang="en-US"/>
        </a:p>
      </dgm:t>
    </dgm:pt>
    <dgm:pt modelId="{4AE309AE-3FB1-4841-8F16-3400C6B56FB3}" type="sibTrans" cxnId="{A5763896-34C6-4966-B742-E5536A71D5E2}">
      <dgm:prSet/>
      <dgm:spPr/>
      <dgm:t>
        <a:bodyPr/>
        <a:lstStyle/>
        <a:p>
          <a:endParaRPr lang="en-US"/>
        </a:p>
      </dgm:t>
    </dgm:pt>
    <dgm:pt modelId="{CCC144C4-2944-446D-9AC5-05E92B023B81}" type="pres">
      <dgm:prSet presAssocID="{BE450026-CDA5-42DE-B2AE-229B7E022495}" presName="Root" presStyleCnt="0">
        <dgm:presLayoutVars>
          <dgm:dir/>
          <dgm:resizeHandles val="exact"/>
        </dgm:presLayoutVars>
      </dgm:prSet>
      <dgm:spPr/>
    </dgm:pt>
    <dgm:pt modelId="{890F7702-FCF8-45E1-99CA-84F72BB49AC3}" type="pres">
      <dgm:prSet presAssocID="{2CBA3ABD-D0E9-4772-95CB-72C4A5D13601}" presName="Composite" presStyleCnt="0"/>
      <dgm:spPr/>
    </dgm:pt>
    <dgm:pt modelId="{F4254737-4BA6-40EB-A7F0-E0A0FCBEDFCD}" type="pres">
      <dgm:prSet presAssocID="{2CBA3ABD-D0E9-4772-95CB-72C4A5D13601}"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0008" r="23242"/>
          <a:stretch/>
        </a:blipFill>
      </dgm:spPr>
      <dgm:extLst>
        <a:ext uri="{E40237B7-FDA0-4F09-8148-C483321AD2D9}">
          <dgm14:cNvPr xmlns:dgm14="http://schemas.microsoft.com/office/drawing/2010/diagram" id="0" name="" descr="Business and finance concept with eleven wooden toy blocks , ready to write"/>
        </a:ext>
      </dgm:extLst>
    </dgm:pt>
    <dgm:pt modelId="{DD7E0F36-01A4-4F26-B297-B9669C304CBD}" type="pres">
      <dgm:prSet presAssocID="{2CBA3ABD-D0E9-4772-95CB-72C4A5D13601}" presName="Subtitle" presStyleLbl="revTx" presStyleIdx="0" presStyleCnt="6">
        <dgm:presLayoutVars>
          <dgm:chMax val="0"/>
          <dgm:bulletEnabled/>
        </dgm:presLayoutVars>
      </dgm:prSet>
      <dgm:spPr/>
    </dgm:pt>
    <dgm:pt modelId="{5B1631E3-6414-4AB8-AE93-7CDC8801A187}" type="pres">
      <dgm:prSet presAssocID="{2CBA3ABD-D0E9-4772-95CB-72C4A5D13601}" presName="Description" presStyleLbl="revTx" presStyleIdx="1" presStyleCnt="6">
        <dgm:presLayoutVars>
          <dgm:bulletEnabled/>
        </dgm:presLayoutVars>
      </dgm:prSet>
      <dgm:spPr/>
    </dgm:pt>
    <dgm:pt modelId="{FFD111E8-DE52-487F-B1EC-95B05933166E}" type="pres">
      <dgm:prSet presAssocID="{2B51EF69-E9EB-49A8-9715-687A37229FC8}" presName="sibTrans" presStyleLbl="sibTrans2D1" presStyleIdx="0" presStyleCnt="0"/>
      <dgm:spPr/>
    </dgm:pt>
    <dgm:pt modelId="{CD7D0B90-5FAA-4EF7-BA89-474C8D626FC7}" type="pres">
      <dgm:prSet presAssocID="{6D011849-6F40-4C72-BF79-A43DFB3506C7}" presName="Composite" presStyleCnt="0"/>
      <dgm:spPr/>
    </dgm:pt>
    <dgm:pt modelId="{0A9F94F4-C68C-46CF-86D4-9DECC3C53BDC}" type="pres">
      <dgm:prSet presAssocID="{6D011849-6F40-4C72-BF79-A43DFB3506C7}"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2517" r="10733"/>
          <a:stretch/>
        </a:blipFill>
      </dgm:spPr>
      <dgm:extLst>
        <a:ext uri="{E40237B7-FDA0-4F09-8148-C483321AD2D9}">
          <dgm14:cNvPr xmlns:dgm14="http://schemas.microsoft.com/office/drawing/2010/diagram" id="0" name="" descr="An image of an Indian office worker with a blue shirt behind his desk"/>
        </a:ext>
      </dgm:extLst>
    </dgm:pt>
    <dgm:pt modelId="{2A8B1E82-4104-4185-86DC-D6C8CFD64FE7}" type="pres">
      <dgm:prSet presAssocID="{6D011849-6F40-4C72-BF79-A43DFB3506C7}" presName="Subtitle" presStyleLbl="revTx" presStyleIdx="2" presStyleCnt="6">
        <dgm:presLayoutVars>
          <dgm:chMax val="0"/>
          <dgm:bulletEnabled/>
        </dgm:presLayoutVars>
      </dgm:prSet>
      <dgm:spPr/>
    </dgm:pt>
    <dgm:pt modelId="{DB17C189-9DA4-4893-B1BC-DAEA88E8DAFB}" type="pres">
      <dgm:prSet presAssocID="{6D011849-6F40-4C72-BF79-A43DFB3506C7}" presName="Description" presStyleLbl="revTx" presStyleIdx="3" presStyleCnt="6">
        <dgm:presLayoutVars>
          <dgm:bulletEnabled/>
        </dgm:presLayoutVars>
      </dgm:prSet>
      <dgm:spPr/>
    </dgm:pt>
    <dgm:pt modelId="{4CAD24C1-93CD-4CB6-A000-A499DAC85AED}" type="pres">
      <dgm:prSet presAssocID="{9B362431-B226-4151-838C-A1233C7846F5}" presName="sibTrans" presStyleLbl="sibTrans2D1" presStyleIdx="0" presStyleCnt="0"/>
      <dgm:spPr/>
    </dgm:pt>
    <dgm:pt modelId="{A3C559F5-8356-4DA7-8C81-4B2FAD128624}" type="pres">
      <dgm:prSet presAssocID="{8453CC0D-8CC0-4245-9546-F7F573B583CF}" presName="Composite" presStyleCnt="0"/>
      <dgm:spPr/>
    </dgm:pt>
    <dgm:pt modelId="{3CD7FF36-C1DB-406B-ACED-BB01320676E0}" type="pres">
      <dgm:prSet presAssocID="{8453CC0D-8CC0-4245-9546-F7F573B583C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1072" r="12178"/>
          <a:stretch/>
        </a:blipFill>
      </dgm:spPr>
      <dgm:extLst>
        <a:ext uri="{E40237B7-FDA0-4F09-8148-C483321AD2D9}">
          <dgm14:cNvPr xmlns:dgm14="http://schemas.microsoft.com/office/drawing/2010/diagram" id="0" name="" descr="people walking inside of a casino in las vegas"/>
        </a:ext>
      </dgm:extLst>
    </dgm:pt>
    <dgm:pt modelId="{E5E4FDEB-314B-44F8-A984-0C68D7C7FD0F}" type="pres">
      <dgm:prSet presAssocID="{8453CC0D-8CC0-4245-9546-F7F573B583CF}" presName="Subtitle" presStyleLbl="revTx" presStyleIdx="4" presStyleCnt="6">
        <dgm:presLayoutVars>
          <dgm:chMax val="0"/>
          <dgm:bulletEnabled/>
        </dgm:presLayoutVars>
      </dgm:prSet>
      <dgm:spPr/>
    </dgm:pt>
    <dgm:pt modelId="{FCA5F529-E59F-48AC-B143-A34EC0C1A945}" type="pres">
      <dgm:prSet presAssocID="{8453CC0D-8CC0-4245-9546-F7F573B583CF}" presName="Description" presStyleLbl="revTx" presStyleIdx="5" presStyleCnt="6">
        <dgm:presLayoutVars>
          <dgm:bulletEnabled/>
        </dgm:presLayoutVars>
      </dgm:prSet>
      <dgm:spPr/>
    </dgm:pt>
  </dgm:ptLst>
  <dgm:cxnLst>
    <dgm:cxn modelId="{98DD910E-5818-4CF2-A4AC-426966DA036F}" srcId="{BE450026-CDA5-42DE-B2AE-229B7E022495}" destId="{2CBA3ABD-D0E9-4772-95CB-72C4A5D13601}" srcOrd="0" destOrd="0" parTransId="{CAC95EE3-CCA5-4C95-B26B-E26A4520C084}" sibTransId="{2B51EF69-E9EB-49A8-9715-687A37229FC8}"/>
    <dgm:cxn modelId="{368A3411-3342-423B-85D8-F04E04469DED}" srcId="{BE450026-CDA5-42DE-B2AE-229B7E022495}" destId="{6D011849-6F40-4C72-BF79-A43DFB3506C7}" srcOrd="1" destOrd="0" parTransId="{E71F58E0-B905-424F-9914-56013A3209CF}" sibTransId="{9B362431-B226-4151-838C-A1233C7846F5}"/>
    <dgm:cxn modelId="{CC7D173B-2701-47DC-8B5F-130BC6A26296}" type="presOf" srcId="{2B51EF69-E9EB-49A8-9715-687A37229FC8}" destId="{FFD111E8-DE52-487F-B1EC-95B05933166E}" srcOrd="0" destOrd="0" presId="urn:microsoft.com/office/officeart/2024/3/layout/verticalVisualTextBlock1"/>
    <dgm:cxn modelId="{F7259542-19DC-44A8-8CC2-259974DA7EE5}" type="presOf" srcId="{9B362431-B226-4151-838C-A1233C7846F5}" destId="{4CAD24C1-93CD-4CB6-A000-A499DAC85AED}" srcOrd="0" destOrd="0" presId="urn:microsoft.com/office/officeart/2024/3/layout/verticalVisualTextBlock1"/>
    <dgm:cxn modelId="{303BA471-CB4D-44E1-9B97-43601BFCF2AA}" type="presOf" srcId="{2CBA3ABD-D0E9-4772-95CB-72C4A5D13601}" destId="{DD7E0F36-01A4-4F26-B297-B9669C304CBD}" srcOrd="0" destOrd="0" presId="urn:microsoft.com/office/officeart/2024/3/layout/verticalVisualTextBlock1"/>
    <dgm:cxn modelId="{6F114E77-5F88-45F4-9532-4F1B7C77FD83}" type="presOf" srcId="{BE32FE9F-B4D5-4D16-9C11-AE37E01ACABA}" destId="{5B1631E3-6414-4AB8-AE93-7CDC8801A187}" srcOrd="0" destOrd="0" presId="urn:microsoft.com/office/officeart/2024/3/layout/verticalVisualTextBlock1"/>
    <dgm:cxn modelId="{6E092258-DFA9-406F-A1BF-A6D43821FE98}" type="presOf" srcId="{BE450026-CDA5-42DE-B2AE-229B7E022495}" destId="{CCC144C4-2944-446D-9AC5-05E92B023B81}" srcOrd="0" destOrd="0" presId="urn:microsoft.com/office/officeart/2024/3/layout/verticalVisualTextBlock1"/>
    <dgm:cxn modelId="{A5763896-34C6-4966-B742-E5536A71D5E2}" srcId="{8453CC0D-8CC0-4245-9546-F7F573B583CF}" destId="{2D4E1E98-2348-422A-ABD0-C220AC1EC0C0}" srcOrd="0" destOrd="0" parTransId="{78A595E2-9E63-41FF-A88A-7E7FC49B9AA9}" sibTransId="{4AE309AE-3FB1-4841-8F16-3400C6B56FB3}"/>
    <dgm:cxn modelId="{A94A889F-0641-47AB-A7A0-C99115AADA79}" type="presOf" srcId="{8453CC0D-8CC0-4245-9546-F7F573B583CF}" destId="{E5E4FDEB-314B-44F8-A984-0C68D7C7FD0F}" srcOrd="0" destOrd="0" presId="urn:microsoft.com/office/officeart/2024/3/layout/verticalVisualTextBlock1"/>
    <dgm:cxn modelId="{BAAB63A2-94C2-44ED-B5EA-E7F653948248}" type="presOf" srcId="{6D011849-6F40-4C72-BF79-A43DFB3506C7}" destId="{2A8B1E82-4104-4185-86DC-D6C8CFD64FE7}" srcOrd="0" destOrd="0" presId="urn:microsoft.com/office/officeart/2024/3/layout/verticalVisualTextBlock1"/>
    <dgm:cxn modelId="{4A3729AC-D2CB-42A0-BEBE-E9E995B8B033}" srcId="{2CBA3ABD-D0E9-4772-95CB-72C4A5D13601}" destId="{BE32FE9F-B4D5-4D16-9C11-AE37E01ACABA}" srcOrd="0" destOrd="0" parTransId="{E1F2B289-D1D4-46EB-85DF-211A77AD4AF0}" sibTransId="{8F0F7DB5-27F3-4730-B4D2-8E68FD93A29E}"/>
    <dgm:cxn modelId="{5BBC50B6-857D-4C9C-A2AA-F3492EA3C5B0}" srcId="{BE450026-CDA5-42DE-B2AE-229B7E022495}" destId="{8453CC0D-8CC0-4245-9546-F7F573B583CF}" srcOrd="2" destOrd="0" parTransId="{56C0BD7B-4E05-4494-9CA5-F0146FE6AE29}" sibTransId="{2B7CED4F-E2A0-44DA-8206-5BE01E1332F7}"/>
    <dgm:cxn modelId="{DADDE9DE-60C3-4DAD-8156-166FE9440826}" type="presOf" srcId="{2D4E1E98-2348-422A-ABD0-C220AC1EC0C0}" destId="{FCA5F529-E59F-48AC-B143-A34EC0C1A945}" srcOrd="0" destOrd="0" presId="urn:microsoft.com/office/officeart/2024/3/layout/verticalVisualTextBlock1"/>
    <dgm:cxn modelId="{73768BF7-BD26-444D-8CA5-7C33A87468A4}" type="presOf" srcId="{97B39FBA-C4A0-4FBC-B7F1-EBEA5223FFB1}" destId="{DB17C189-9DA4-4893-B1BC-DAEA88E8DAFB}" srcOrd="0" destOrd="0" presId="urn:microsoft.com/office/officeart/2024/3/layout/verticalVisualTextBlock1"/>
    <dgm:cxn modelId="{18A615FC-7935-4A76-92DC-E7F78D98C210}" srcId="{6D011849-6F40-4C72-BF79-A43DFB3506C7}" destId="{97B39FBA-C4A0-4FBC-B7F1-EBEA5223FFB1}" srcOrd="0" destOrd="0" parTransId="{D3D5ACFB-DF58-4C48-80D2-10B8BAFAB9DC}" sibTransId="{5FBC852C-0AED-4779-8079-58F3B700D0C1}"/>
    <dgm:cxn modelId="{F6210203-D855-4205-9879-62CC63698F01}" type="presParOf" srcId="{CCC144C4-2944-446D-9AC5-05E92B023B81}" destId="{890F7702-FCF8-45E1-99CA-84F72BB49AC3}" srcOrd="0" destOrd="0" presId="urn:microsoft.com/office/officeart/2024/3/layout/verticalVisualTextBlock1"/>
    <dgm:cxn modelId="{D1AE07B7-63B5-48BC-846D-C37A2E376E05}" type="presParOf" srcId="{890F7702-FCF8-45E1-99CA-84F72BB49AC3}" destId="{F4254737-4BA6-40EB-A7F0-E0A0FCBEDFCD}" srcOrd="0" destOrd="0" presId="urn:microsoft.com/office/officeart/2024/3/layout/verticalVisualTextBlock1"/>
    <dgm:cxn modelId="{40CD7211-A353-4A65-BCC9-EDD7DEF65A5A}" type="presParOf" srcId="{890F7702-FCF8-45E1-99CA-84F72BB49AC3}" destId="{DD7E0F36-01A4-4F26-B297-B9669C304CBD}" srcOrd="1" destOrd="0" presId="urn:microsoft.com/office/officeart/2024/3/layout/verticalVisualTextBlock1"/>
    <dgm:cxn modelId="{68044A45-1058-4315-9BFF-54062FD961C5}" type="presParOf" srcId="{890F7702-FCF8-45E1-99CA-84F72BB49AC3}" destId="{5B1631E3-6414-4AB8-AE93-7CDC8801A187}" srcOrd="2" destOrd="0" presId="urn:microsoft.com/office/officeart/2024/3/layout/verticalVisualTextBlock1"/>
    <dgm:cxn modelId="{6CEA3573-3B61-46FB-86E1-DFE1BCF6CE58}" type="presParOf" srcId="{CCC144C4-2944-446D-9AC5-05E92B023B81}" destId="{FFD111E8-DE52-487F-B1EC-95B05933166E}" srcOrd="1" destOrd="0" presId="urn:microsoft.com/office/officeart/2024/3/layout/verticalVisualTextBlock1"/>
    <dgm:cxn modelId="{A121D7A9-8670-4B18-B2AB-A78B125D88E9}" type="presParOf" srcId="{CCC144C4-2944-446D-9AC5-05E92B023B81}" destId="{CD7D0B90-5FAA-4EF7-BA89-474C8D626FC7}" srcOrd="2" destOrd="0" presId="urn:microsoft.com/office/officeart/2024/3/layout/verticalVisualTextBlock1"/>
    <dgm:cxn modelId="{935BDE8A-E24B-484A-8D53-58328EE060B5}" type="presParOf" srcId="{CD7D0B90-5FAA-4EF7-BA89-474C8D626FC7}" destId="{0A9F94F4-C68C-46CF-86D4-9DECC3C53BDC}" srcOrd="0" destOrd="0" presId="urn:microsoft.com/office/officeart/2024/3/layout/verticalVisualTextBlock1"/>
    <dgm:cxn modelId="{3209B7C1-1708-4AC8-BBD7-A90D4FB80168}" type="presParOf" srcId="{CD7D0B90-5FAA-4EF7-BA89-474C8D626FC7}" destId="{2A8B1E82-4104-4185-86DC-D6C8CFD64FE7}" srcOrd="1" destOrd="0" presId="urn:microsoft.com/office/officeart/2024/3/layout/verticalVisualTextBlock1"/>
    <dgm:cxn modelId="{DFAC3E04-0AB1-4B0C-80E2-DE0A23F58A3B}" type="presParOf" srcId="{CD7D0B90-5FAA-4EF7-BA89-474C8D626FC7}" destId="{DB17C189-9DA4-4893-B1BC-DAEA88E8DAFB}" srcOrd="2" destOrd="0" presId="urn:microsoft.com/office/officeart/2024/3/layout/verticalVisualTextBlock1"/>
    <dgm:cxn modelId="{6ECF43FF-57F3-4351-BD59-60C1A245F358}" type="presParOf" srcId="{CCC144C4-2944-446D-9AC5-05E92B023B81}" destId="{4CAD24C1-93CD-4CB6-A000-A499DAC85AED}" srcOrd="3" destOrd="0" presId="urn:microsoft.com/office/officeart/2024/3/layout/verticalVisualTextBlock1"/>
    <dgm:cxn modelId="{1BA73426-55A5-48A4-9BD5-1A28FB3AF792}" type="presParOf" srcId="{CCC144C4-2944-446D-9AC5-05E92B023B81}" destId="{A3C559F5-8356-4DA7-8C81-4B2FAD128624}" srcOrd="4" destOrd="0" presId="urn:microsoft.com/office/officeart/2024/3/layout/verticalVisualTextBlock1"/>
    <dgm:cxn modelId="{558AEB2E-6AC7-4626-AE77-D6544B05C567}" type="presParOf" srcId="{A3C559F5-8356-4DA7-8C81-4B2FAD128624}" destId="{3CD7FF36-C1DB-406B-ACED-BB01320676E0}" srcOrd="0" destOrd="0" presId="urn:microsoft.com/office/officeart/2024/3/layout/verticalVisualTextBlock1"/>
    <dgm:cxn modelId="{418B980C-25F1-49A9-ADF8-12203917228A}" type="presParOf" srcId="{A3C559F5-8356-4DA7-8C81-4B2FAD128624}" destId="{E5E4FDEB-314B-44F8-A984-0C68D7C7FD0F}" srcOrd="1" destOrd="0" presId="urn:microsoft.com/office/officeart/2024/3/layout/verticalVisualTextBlock1"/>
    <dgm:cxn modelId="{0E52485F-25B1-4D32-9CD2-2A77A1C69219}" type="presParOf" srcId="{A3C559F5-8356-4DA7-8C81-4B2FAD128624}" destId="{FCA5F529-E59F-48AC-B143-A34EC0C1A94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5DE64A-42E7-47BB-AFF2-B7221F005109}"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02E2EF1F-0A8E-4BB2-BF43-6EAA30D84F8D}">
      <dgm:prSet/>
      <dgm:spPr/>
      <dgm:t>
        <a:bodyPr/>
        <a:lstStyle/>
        <a:p>
          <a:pPr>
            <a:lnSpc>
              <a:spcPct val="100000"/>
            </a:lnSpc>
            <a:defRPr b="1"/>
          </a:pPr>
          <a:r>
            <a:rPr lang="en-US"/>
            <a:t>Importance of Communication</a:t>
          </a:r>
        </a:p>
      </dgm:t>
    </dgm:pt>
    <dgm:pt modelId="{DC1547AD-D1A7-4747-8720-3C6AD1BA8B38}" type="parTrans" cxnId="{4300A65F-53B8-4766-9B1F-2E8329926DA4}">
      <dgm:prSet/>
      <dgm:spPr/>
      <dgm:t>
        <a:bodyPr/>
        <a:lstStyle/>
        <a:p>
          <a:endParaRPr lang="en-US"/>
        </a:p>
      </dgm:t>
    </dgm:pt>
    <dgm:pt modelId="{4159BED0-BA3C-4903-BB1E-09AC5A976131}" type="sibTrans" cxnId="{4300A65F-53B8-4766-9B1F-2E8329926DA4}">
      <dgm:prSet/>
      <dgm:spPr/>
      <dgm:t>
        <a:bodyPr/>
        <a:lstStyle/>
        <a:p>
          <a:pPr>
            <a:lnSpc>
              <a:spcPct val="100000"/>
            </a:lnSpc>
            <a:defRPr b="1"/>
          </a:pPr>
          <a:endParaRPr lang="en-US"/>
        </a:p>
      </dgm:t>
    </dgm:pt>
    <dgm:pt modelId="{BB30E609-B036-4595-A59A-404EF23C7749}">
      <dgm:prSet custT="1"/>
      <dgm:spPr/>
      <dgm:t>
        <a:bodyPr/>
        <a:lstStyle/>
        <a:p>
          <a:pPr>
            <a:lnSpc>
              <a:spcPct val="100000"/>
            </a:lnSpc>
          </a:pPr>
          <a:r>
            <a:rPr lang="en-US" sz="1600" dirty="0"/>
            <a:t>Clear communication of policies ensures that employees understand the guidelines and can comply effectively.</a:t>
          </a:r>
        </a:p>
      </dgm:t>
    </dgm:pt>
    <dgm:pt modelId="{234A312D-1B83-4F4D-804E-FFA202FF7C8C}" type="parTrans" cxnId="{8339DF01-DAFC-4F82-BB2D-EDC8DB7DBD29}">
      <dgm:prSet/>
      <dgm:spPr/>
      <dgm:t>
        <a:bodyPr/>
        <a:lstStyle/>
        <a:p>
          <a:endParaRPr lang="en-US"/>
        </a:p>
      </dgm:t>
    </dgm:pt>
    <dgm:pt modelId="{A740ABED-3BA9-48BE-AA9A-0FE7E35BE0EC}" type="sibTrans" cxnId="{8339DF01-DAFC-4F82-BB2D-EDC8DB7DBD29}">
      <dgm:prSet/>
      <dgm:spPr/>
      <dgm:t>
        <a:bodyPr/>
        <a:lstStyle/>
        <a:p>
          <a:endParaRPr lang="en-US"/>
        </a:p>
      </dgm:t>
    </dgm:pt>
    <dgm:pt modelId="{DE94E9A1-E6AA-4F5C-84D7-BDB76F5EE7C1}">
      <dgm:prSet/>
      <dgm:spPr/>
      <dgm:t>
        <a:bodyPr/>
        <a:lstStyle/>
        <a:p>
          <a:pPr>
            <a:lnSpc>
              <a:spcPct val="100000"/>
            </a:lnSpc>
            <a:defRPr b="1"/>
          </a:pPr>
          <a:r>
            <a:rPr lang="en-US"/>
            <a:t>Methods of Communication</a:t>
          </a:r>
        </a:p>
      </dgm:t>
    </dgm:pt>
    <dgm:pt modelId="{7D9E6DD0-764D-4FE6-8535-70EF542B8A6E}" type="parTrans" cxnId="{8A514B59-9CC1-46C8-9861-5E4019DB4FBF}">
      <dgm:prSet/>
      <dgm:spPr/>
      <dgm:t>
        <a:bodyPr/>
        <a:lstStyle/>
        <a:p>
          <a:endParaRPr lang="en-US"/>
        </a:p>
      </dgm:t>
    </dgm:pt>
    <dgm:pt modelId="{9D8224F6-6407-45E1-8212-D7EF6CD7922A}" type="sibTrans" cxnId="{8A514B59-9CC1-46C8-9861-5E4019DB4FBF}">
      <dgm:prSet/>
      <dgm:spPr/>
      <dgm:t>
        <a:bodyPr/>
        <a:lstStyle/>
        <a:p>
          <a:pPr>
            <a:lnSpc>
              <a:spcPct val="100000"/>
            </a:lnSpc>
            <a:defRPr b="1"/>
          </a:pPr>
          <a:endParaRPr lang="en-US"/>
        </a:p>
      </dgm:t>
    </dgm:pt>
    <dgm:pt modelId="{86D73B3A-B5E7-424D-9AF7-FD27D6BEB77B}">
      <dgm:prSet custT="1"/>
      <dgm:spPr/>
      <dgm:t>
        <a:bodyPr/>
        <a:lstStyle/>
        <a:p>
          <a:pPr>
            <a:lnSpc>
              <a:spcPct val="100000"/>
            </a:lnSpc>
          </a:pPr>
          <a:r>
            <a:rPr lang="en-US" sz="1600" dirty="0"/>
            <a:t>Utilizing diverse communication methods, such as meetings and written materials, helps reach all employees effectively.</a:t>
          </a:r>
        </a:p>
      </dgm:t>
    </dgm:pt>
    <dgm:pt modelId="{F3EDD750-7AD0-4F64-B547-184C2D0F61BA}" type="parTrans" cxnId="{816DB9B2-1034-4C7A-8AB9-C8E1FC84921E}">
      <dgm:prSet/>
      <dgm:spPr/>
      <dgm:t>
        <a:bodyPr/>
        <a:lstStyle/>
        <a:p>
          <a:endParaRPr lang="en-US"/>
        </a:p>
      </dgm:t>
    </dgm:pt>
    <dgm:pt modelId="{2729E0E6-D099-4CE5-B59B-C30EA2428D6B}" type="sibTrans" cxnId="{816DB9B2-1034-4C7A-8AB9-C8E1FC84921E}">
      <dgm:prSet/>
      <dgm:spPr/>
      <dgm:t>
        <a:bodyPr/>
        <a:lstStyle/>
        <a:p>
          <a:endParaRPr lang="en-US"/>
        </a:p>
      </dgm:t>
    </dgm:pt>
    <dgm:pt modelId="{B64C7077-E322-4179-B80F-BCDD1F448A65}">
      <dgm:prSet/>
      <dgm:spPr/>
      <dgm:t>
        <a:bodyPr/>
        <a:lstStyle/>
        <a:p>
          <a:pPr>
            <a:lnSpc>
              <a:spcPct val="100000"/>
            </a:lnSpc>
            <a:defRPr b="1"/>
          </a:pPr>
          <a:r>
            <a:rPr lang="en-US"/>
            <a:t>Employee Engagement</a:t>
          </a:r>
        </a:p>
      </dgm:t>
    </dgm:pt>
    <dgm:pt modelId="{4DDDBBED-F002-4D19-BB03-8917C787C280}" type="parTrans" cxnId="{80BBE61F-E285-4B22-9A93-735602730C77}">
      <dgm:prSet/>
      <dgm:spPr/>
      <dgm:t>
        <a:bodyPr/>
        <a:lstStyle/>
        <a:p>
          <a:endParaRPr lang="en-US"/>
        </a:p>
      </dgm:t>
    </dgm:pt>
    <dgm:pt modelId="{58163EDD-B63D-448F-9D57-5FE8559CD1F2}" type="sibTrans" cxnId="{80BBE61F-E285-4B22-9A93-735602730C77}">
      <dgm:prSet/>
      <dgm:spPr/>
      <dgm:t>
        <a:bodyPr/>
        <a:lstStyle/>
        <a:p>
          <a:endParaRPr lang="en-US"/>
        </a:p>
      </dgm:t>
    </dgm:pt>
    <dgm:pt modelId="{B1A40F56-6360-4A7A-A702-0A11405C11F0}">
      <dgm:prSet custT="1"/>
      <dgm:spPr/>
      <dgm:t>
        <a:bodyPr/>
        <a:lstStyle/>
        <a:p>
          <a:pPr>
            <a:lnSpc>
              <a:spcPct val="100000"/>
            </a:lnSpc>
          </a:pPr>
          <a:r>
            <a:rPr lang="en-US" sz="1600" dirty="0"/>
            <a:t>Engaging employees in discussions about policies fosters a better understanding and sense of involvement.</a:t>
          </a:r>
        </a:p>
      </dgm:t>
    </dgm:pt>
    <dgm:pt modelId="{D8F75B80-7485-44D0-967F-83C5C424C485}" type="parTrans" cxnId="{049F36A4-CE5B-4EBE-A656-0B33CC4C5531}">
      <dgm:prSet/>
      <dgm:spPr/>
      <dgm:t>
        <a:bodyPr/>
        <a:lstStyle/>
        <a:p>
          <a:endParaRPr lang="en-US"/>
        </a:p>
      </dgm:t>
    </dgm:pt>
    <dgm:pt modelId="{88D6030D-755A-46F3-B30F-59F0FC967C24}" type="sibTrans" cxnId="{049F36A4-CE5B-4EBE-A656-0B33CC4C5531}">
      <dgm:prSet/>
      <dgm:spPr/>
      <dgm:t>
        <a:bodyPr/>
        <a:lstStyle/>
        <a:p>
          <a:endParaRPr lang="en-US"/>
        </a:p>
      </dgm:t>
    </dgm:pt>
    <dgm:pt modelId="{98E0D347-87D3-4404-81D2-D17AA215595A}" type="pres">
      <dgm:prSet presAssocID="{9A5DE64A-42E7-47BB-AFF2-B7221F005109}" presName="Root" presStyleCnt="0">
        <dgm:presLayoutVars>
          <dgm:dir/>
          <dgm:resizeHandles val="exact"/>
        </dgm:presLayoutVars>
      </dgm:prSet>
      <dgm:spPr/>
    </dgm:pt>
    <dgm:pt modelId="{E8EDF573-C6D9-4304-8263-B477BF0B53B1}" type="pres">
      <dgm:prSet presAssocID="{02E2EF1F-0A8E-4BB2-BF43-6EAA30D84F8D}" presName="Composite" presStyleCnt="0"/>
      <dgm:spPr/>
    </dgm:pt>
    <dgm:pt modelId="{0143E46A-4FB8-4D7D-B123-BB8EBAB69D74}" type="pres">
      <dgm:prSet presAssocID="{02E2EF1F-0A8E-4BB2-BF43-6EAA30D84F8D}"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0844" r="22905" b="-3"/>
          <a:stretch/>
        </a:blipFill>
      </dgm:spPr>
    </dgm:pt>
    <dgm:pt modelId="{11BE0CBF-800A-4B3C-8456-EA845B3F8351}" type="pres">
      <dgm:prSet presAssocID="{02E2EF1F-0A8E-4BB2-BF43-6EAA30D84F8D}" presName="Subtitle" presStyleLbl="revTx" presStyleIdx="0" presStyleCnt="6">
        <dgm:presLayoutVars>
          <dgm:chMax val="0"/>
          <dgm:bulletEnabled/>
        </dgm:presLayoutVars>
      </dgm:prSet>
      <dgm:spPr/>
    </dgm:pt>
    <dgm:pt modelId="{9321F9CB-6894-4514-8270-B0129EC1B009}" type="pres">
      <dgm:prSet presAssocID="{02E2EF1F-0A8E-4BB2-BF43-6EAA30D84F8D}" presName="Description" presStyleLbl="revTx" presStyleIdx="1" presStyleCnt="6">
        <dgm:presLayoutVars>
          <dgm:bulletEnabled/>
        </dgm:presLayoutVars>
      </dgm:prSet>
      <dgm:spPr/>
    </dgm:pt>
    <dgm:pt modelId="{EF915F0B-182E-4C65-AD7A-A921A8D088AC}" type="pres">
      <dgm:prSet presAssocID="{4159BED0-BA3C-4903-BB1E-09AC5A976131}" presName="sibTrans" presStyleLbl="sibTrans2D1" presStyleIdx="0" presStyleCnt="0"/>
      <dgm:spPr/>
    </dgm:pt>
    <dgm:pt modelId="{4149E32B-CAF2-4D32-AA8B-BA50AD076478}" type="pres">
      <dgm:prSet presAssocID="{DE94E9A1-E6AA-4F5C-84D7-BDB76F5EE7C1}" presName="Composite" presStyleCnt="0"/>
      <dgm:spPr/>
    </dgm:pt>
    <dgm:pt modelId="{FE91DB3D-6FFB-4223-A4ED-CCB306F3253B}" type="pres">
      <dgm:prSet presAssocID="{DE94E9A1-E6AA-4F5C-84D7-BDB76F5EE7C1}"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6026" r="7722" b="-3"/>
          <a:stretch/>
        </a:blipFill>
      </dgm:spPr>
      <dgm:extLst>
        <a:ext uri="{E40237B7-FDA0-4F09-8148-C483321AD2D9}">
          <dgm14:cNvPr xmlns:dgm14="http://schemas.microsoft.com/office/drawing/2010/diagram" id="0" name="" descr="Email marketing online message network security internet"/>
        </a:ext>
      </dgm:extLst>
    </dgm:pt>
    <dgm:pt modelId="{FF673C5A-5D74-4F7D-B2D0-8D1798E941FE}" type="pres">
      <dgm:prSet presAssocID="{DE94E9A1-E6AA-4F5C-84D7-BDB76F5EE7C1}" presName="Subtitle" presStyleLbl="revTx" presStyleIdx="2" presStyleCnt="6">
        <dgm:presLayoutVars>
          <dgm:chMax val="0"/>
          <dgm:bulletEnabled/>
        </dgm:presLayoutVars>
      </dgm:prSet>
      <dgm:spPr/>
    </dgm:pt>
    <dgm:pt modelId="{5E596456-9C70-4772-A195-BDA06D75D6EF}" type="pres">
      <dgm:prSet presAssocID="{DE94E9A1-E6AA-4F5C-84D7-BDB76F5EE7C1}" presName="Description" presStyleLbl="revTx" presStyleIdx="3" presStyleCnt="6">
        <dgm:presLayoutVars>
          <dgm:bulletEnabled/>
        </dgm:presLayoutVars>
      </dgm:prSet>
      <dgm:spPr/>
    </dgm:pt>
    <dgm:pt modelId="{CE1574F0-885D-4F3D-83CC-DE7587F0D5E2}" type="pres">
      <dgm:prSet presAssocID="{9D8224F6-6407-45E1-8212-D7EF6CD7922A}" presName="sibTrans" presStyleLbl="sibTrans2D1" presStyleIdx="0" presStyleCnt="0"/>
      <dgm:spPr/>
    </dgm:pt>
    <dgm:pt modelId="{0A486B08-B197-4F34-B56A-B3F33F4905FE}" type="pres">
      <dgm:prSet presAssocID="{B64C7077-E322-4179-B80F-BCDD1F448A65}" presName="Composite" presStyleCnt="0"/>
      <dgm:spPr/>
    </dgm:pt>
    <dgm:pt modelId="{0722673C-3333-407C-89C0-08FE9B4D5C1C}" type="pres">
      <dgm:prSet presAssocID="{B64C7077-E322-4179-B80F-BCDD1F448A65}"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7825" r="25425"/>
          <a:stretch/>
        </a:blipFill>
      </dgm:spPr>
      <dgm:extLst>
        <a:ext uri="{E40237B7-FDA0-4F09-8148-C483321AD2D9}">
          <dgm14:cNvPr xmlns:dgm14="http://schemas.microsoft.com/office/drawing/2010/diagram" id="0" name="" descr="Man presenting in meeting"/>
        </a:ext>
      </dgm:extLst>
    </dgm:pt>
    <dgm:pt modelId="{ECFB5BF5-942D-42BF-A1EF-DA4134A95FBA}" type="pres">
      <dgm:prSet presAssocID="{B64C7077-E322-4179-B80F-BCDD1F448A65}" presName="Subtitle" presStyleLbl="revTx" presStyleIdx="4" presStyleCnt="6">
        <dgm:presLayoutVars>
          <dgm:chMax val="0"/>
          <dgm:bulletEnabled/>
        </dgm:presLayoutVars>
      </dgm:prSet>
      <dgm:spPr/>
    </dgm:pt>
    <dgm:pt modelId="{227C1F50-C678-4FB4-8D89-3A7E2D6C2CE8}" type="pres">
      <dgm:prSet presAssocID="{B64C7077-E322-4179-B80F-BCDD1F448A65}" presName="Description" presStyleLbl="revTx" presStyleIdx="5" presStyleCnt="6">
        <dgm:presLayoutVars>
          <dgm:bulletEnabled/>
        </dgm:presLayoutVars>
      </dgm:prSet>
      <dgm:spPr/>
    </dgm:pt>
  </dgm:ptLst>
  <dgm:cxnLst>
    <dgm:cxn modelId="{8339DF01-DAFC-4F82-BB2D-EDC8DB7DBD29}" srcId="{02E2EF1F-0A8E-4BB2-BF43-6EAA30D84F8D}" destId="{BB30E609-B036-4595-A59A-404EF23C7749}" srcOrd="0" destOrd="0" parTransId="{234A312D-1B83-4F4D-804E-FFA202FF7C8C}" sibTransId="{A740ABED-3BA9-48BE-AA9A-0FE7E35BE0EC}"/>
    <dgm:cxn modelId="{80BBE61F-E285-4B22-9A93-735602730C77}" srcId="{9A5DE64A-42E7-47BB-AFF2-B7221F005109}" destId="{B64C7077-E322-4179-B80F-BCDD1F448A65}" srcOrd="2" destOrd="0" parTransId="{4DDDBBED-F002-4D19-BB03-8917C787C280}" sibTransId="{58163EDD-B63D-448F-9D57-5FE8559CD1F2}"/>
    <dgm:cxn modelId="{8CF81420-734A-4AE8-ABAF-FED78707FF1B}" type="presOf" srcId="{DE94E9A1-E6AA-4F5C-84D7-BDB76F5EE7C1}" destId="{FF673C5A-5D74-4F7D-B2D0-8D1798E941FE}" srcOrd="0" destOrd="0" presId="urn:microsoft.com/office/officeart/2024/3/layout/verticalVisualTextBlock1"/>
    <dgm:cxn modelId="{4FC81C3B-F034-455F-A4D7-E377BA469567}" type="presOf" srcId="{BB30E609-B036-4595-A59A-404EF23C7749}" destId="{9321F9CB-6894-4514-8270-B0129EC1B009}" srcOrd="0" destOrd="0" presId="urn:microsoft.com/office/officeart/2024/3/layout/verticalVisualTextBlock1"/>
    <dgm:cxn modelId="{CDBA9B3C-3325-4EF7-8D77-B82F86CF4018}" type="presOf" srcId="{9A5DE64A-42E7-47BB-AFF2-B7221F005109}" destId="{98E0D347-87D3-4404-81D2-D17AA215595A}" srcOrd="0" destOrd="0" presId="urn:microsoft.com/office/officeart/2024/3/layout/verticalVisualTextBlock1"/>
    <dgm:cxn modelId="{4300A65F-53B8-4766-9B1F-2E8329926DA4}" srcId="{9A5DE64A-42E7-47BB-AFF2-B7221F005109}" destId="{02E2EF1F-0A8E-4BB2-BF43-6EAA30D84F8D}" srcOrd="0" destOrd="0" parTransId="{DC1547AD-D1A7-4747-8720-3C6AD1BA8B38}" sibTransId="{4159BED0-BA3C-4903-BB1E-09AC5A976131}"/>
    <dgm:cxn modelId="{8A514B59-9CC1-46C8-9861-5E4019DB4FBF}" srcId="{9A5DE64A-42E7-47BB-AFF2-B7221F005109}" destId="{DE94E9A1-E6AA-4F5C-84D7-BDB76F5EE7C1}" srcOrd="1" destOrd="0" parTransId="{7D9E6DD0-764D-4FE6-8535-70EF542B8A6E}" sibTransId="{9D8224F6-6407-45E1-8212-D7EF6CD7922A}"/>
    <dgm:cxn modelId="{83F0B998-35DD-4313-8C44-7EF89B882222}" type="presOf" srcId="{B1A40F56-6360-4A7A-A702-0A11405C11F0}" destId="{227C1F50-C678-4FB4-8D89-3A7E2D6C2CE8}" srcOrd="0" destOrd="0" presId="urn:microsoft.com/office/officeart/2024/3/layout/verticalVisualTextBlock1"/>
    <dgm:cxn modelId="{3F068DA2-E9FA-4738-AE83-0A6574398182}" type="presOf" srcId="{B64C7077-E322-4179-B80F-BCDD1F448A65}" destId="{ECFB5BF5-942D-42BF-A1EF-DA4134A95FBA}" srcOrd="0" destOrd="0" presId="urn:microsoft.com/office/officeart/2024/3/layout/verticalVisualTextBlock1"/>
    <dgm:cxn modelId="{049F36A4-CE5B-4EBE-A656-0B33CC4C5531}" srcId="{B64C7077-E322-4179-B80F-BCDD1F448A65}" destId="{B1A40F56-6360-4A7A-A702-0A11405C11F0}" srcOrd="0" destOrd="0" parTransId="{D8F75B80-7485-44D0-967F-83C5C424C485}" sibTransId="{88D6030D-755A-46F3-B30F-59F0FC967C24}"/>
    <dgm:cxn modelId="{F74FECA6-51A3-4ED9-AB1E-548A67253ED8}" type="presOf" srcId="{86D73B3A-B5E7-424D-9AF7-FD27D6BEB77B}" destId="{5E596456-9C70-4772-A195-BDA06D75D6EF}" srcOrd="0" destOrd="0" presId="urn:microsoft.com/office/officeart/2024/3/layout/verticalVisualTextBlock1"/>
    <dgm:cxn modelId="{816DB9B2-1034-4C7A-8AB9-C8E1FC84921E}" srcId="{DE94E9A1-E6AA-4F5C-84D7-BDB76F5EE7C1}" destId="{86D73B3A-B5E7-424D-9AF7-FD27D6BEB77B}" srcOrd="0" destOrd="0" parTransId="{F3EDD750-7AD0-4F64-B547-184C2D0F61BA}" sibTransId="{2729E0E6-D099-4CE5-B59B-C30EA2428D6B}"/>
    <dgm:cxn modelId="{96A403C3-BDFE-48E1-95D5-3C36E9CACD31}" type="presOf" srcId="{02E2EF1F-0A8E-4BB2-BF43-6EAA30D84F8D}" destId="{11BE0CBF-800A-4B3C-8456-EA845B3F8351}" srcOrd="0" destOrd="0" presId="urn:microsoft.com/office/officeart/2024/3/layout/verticalVisualTextBlock1"/>
    <dgm:cxn modelId="{531775C5-1CDB-4EB8-AEF5-A5539D7A3968}" type="presOf" srcId="{4159BED0-BA3C-4903-BB1E-09AC5A976131}" destId="{EF915F0B-182E-4C65-AD7A-A921A8D088AC}" srcOrd="0" destOrd="0" presId="urn:microsoft.com/office/officeart/2024/3/layout/verticalVisualTextBlock1"/>
    <dgm:cxn modelId="{14FFB2CD-58DA-4A3E-A04F-5C45FC51046D}" type="presOf" srcId="{9D8224F6-6407-45E1-8212-D7EF6CD7922A}" destId="{CE1574F0-885D-4F3D-83CC-DE7587F0D5E2}" srcOrd="0" destOrd="0" presId="urn:microsoft.com/office/officeart/2024/3/layout/verticalVisualTextBlock1"/>
    <dgm:cxn modelId="{79715C7A-A795-4A71-8FFA-1BD955DC9433}" type="presParOf" srcId="{98E0D347-87D3-4404-81D2-D17AA215595A}" destId="{E8EDF573-C6D9-4304-8263-B477BF0B53B1}" srcOrd="0" destOrd="0" presId="urn:microsoft.com/office/officeart/2024/3/layout/verticalVisualTextBlock1"/>
    <dgm:cxn modelId="{9B09A235-C91E-4DE4-9E9B-CB8672BF7C2C}" type="presParOf" srcId="{E8EDF573-C6D9-4304-8263-B477BF0B53B1}" destId="{0143E46A-4FB8-4D7D-B123-BB8EBAB69D74}" srcOrd="0" destOrd="0" presId="urn:microsoft.com/office/officeart/2024/3/layout/verticalVisualTextBlock1"/>
    <dgm:cxn modelId="{3DB59493-7C5B-4722-A0D4-F88B1F18146C}" type="presParOf" srcId="{E8EDF573-C6D9-4304-8263-B477BF0B53B1}" destId="{11BE0CBF-800A-4B3C-8456-EA845B3F8351}" srcOrd="1" destOrd="0" presId="urn:microsoft.com/office/officeart/2024/3/layout/verticalVisualTextBlock1"/>
    <dgm:cxn modelId="{A49CE5F8-7A30-41A8-A871-8C256922B55F}" type="presParOf" srcId="{E8EDF573-C6D9-4304-8263-B477BF0B53B1}" destId="{9321F9CB-6894-4514-8270-B0129EC1B009}" srcOrd="2" destOrd="0" presId="urn:microsoft.com/office/officeart/2024/3/layout/verticalVisualTextBlock1"/>
    <dgm:cxn modelId="{77E88902-4DEB-4F4E-9D05-C3FFE96F571B}" type="presParOf" srcId="{98E0D347-87D3-4404-81D2-D17AA215595A}" destId="{EF915F0B-182E-4C65-AD7A-A921A8D088AC}" srcOrd="1" destOrd="0" presId="urn:microsoft.com/office/officeart/2024/3/layout/verticalVisualTextBlock1"/>
    <dgm:cxn modelId="{7D58C0D8-9E9A-4759-A636-82FEB7D49448}" type="presParOf" srcId="{98E0D347-87D3-4404-81D2-D17AA215595A}" destId="{4149E32B-CAF2-4D32-AA8B-BA50AD076478}" srcOrd="2" destOrd="0" presId="urn:microsoft.com/office/officeart/2024/3/layout/verticalVisualTextBlock1"/>
    <dgm:cxn modelId="{CDB96F06-651D-4B1F-84F5-5F0CCEDBB62D}" type="presParOf" srcId="{4149E32B-CAF2-4D32-AA8B-BA50AD076478}" destId="{FE91DB3D-6FFB-4223-A4ED-CCB306F3253B}" srcOrd="0" destOrd="0" presId="urn:microsoft.com/office/officeart/2024/3/layout/verticalVisualTextBlock1"/>
    <dgm:cxn modelId="{1B1BEAC3-D942-4570-A15C-B76BC4EEB6C6}" type="presParOf" srcId="{4149E32B-CAF2-4D32-AA8B-BA50AD076478}" destId="{FF673C5A-5D74-4F7D-B2D0-8D1798E941FE}" srcOrd="1" destOrd="0" presId="urn:microsoft.com/office/officeart/2024/3/layout/verticalVisualTextBlock1"/>
    <dgm:cxn modelId="{11D0DD95-6AFC-4468-8001-27055BE7EE74}" type="presParOf" srcId="{4149E32B-CAF2-4D32-AA8B-BA50AD076478}" destId="{5E596456-9C70-4772-A195-BDA06D75D6EF}" srcOrd="2" destOrd="0" presId="urn:microsoft.com/office/officeart/2024/3/layout/verticalVisualTextBlock1"/>
    <dgm:cxn modelId="{4BDBE392-1602-4644-8796-F32E2B3A66FA}" type="presParOf" srcId="{98E0D347-87D3-4404-81D2-D17AA215595A}" destId="{CE1574F0-885D-4F3D-83CC-DE7587F0D5E2}" srcOrd="3" destOrd="0" presId="urn:microsoft.com/office/officeart/2024/3/layout/verticalVisualTextBlock1"/>
    <dgm:cxn modelId="{77646705-1496-462C-BF5D-EA5B270B64E0}" type="presParOf" srcId="{98E0D347-87D3-4404-81D2-D17AA215595A}" destId="{0A486B08-B197-4F34-B56A-B3F33F4905FE}" srcOrd="4" destOrd="0" presId="urn:microsoft.com/office/officeart/2024/3/layout/verticalVisualTextBlock1"/>
    <dgm:cxn modelId="{350194F6-F7A1-495D-891D-FFDBFB0E56F0}" type="presParOf" srcId="{0A486B08-B197-4F34-B56A-B3F33F4905FE}" destId="{0722673C-3333-407C-89C0-08FE9B4D5C1C}" srcOrd="0" destOrd="0" presId="urn:microsoft.com/office/officeart/2024/3/layout/verticalVisualTextBlock1"/>
    <dgm:cxn modelId="{D0E170CC-ED7C-44F2-BAEE-79DE58780825}" type="presParOf" srcId="{0A486B08-B197-4F34-B56A-B3F33F4905FE}" destId="{ECFB5BF5-942D-42BF-A1EF-DA4134A95FBA}" srcOrd="1" destOrd="0" presId="urn:microsoft.com/office/officeart/2024/3/layout/verticalVisualTextBlock1"/>
    <dgm:cxn modelId="{A15A9911-4A13-4C17-BB46-4499D05D57D2}" type="presParOf" srcId="{0A486B08-B197-4F34-B56A-B3F33F4905FE}" destId="{227C1F50-C678-4FB4-8D89-3A7E2D6C2CE8}"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273C18-11CE-4164-8F90-0305C8010533}"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n-US"/>
        </a:p>
      </dgm:t>
    </dgm:pt>
    <dgm:pt modelId="{8566AE04-413B-4E85-8678-D4E058DDA81C}">
      <dgm:prSet/>
      <dgm:spPr/>
      <dgm:t>
        <a:bodyPr/>
        <a:lstStyle/>
        <a:p>
          <a:pPr>
            <a:lnSpc>
              <a:spcPct val="100000"/>
            </a:lnSpc>
            <a:defRPr b="1"/>
          </a:pPr>
          <a:r>
            <a:rPr lang="en-US"/>
            <a:t>Access to Resources</a:t>
          </a:r>
        </a:p>
      </dgm:t>
    </dgm:pt>
    <dgm:pt modelId="{84381DD1-68DE-49D6-B16E-F2D12A6EF159}" type="parTrans" cxnId="{9029CDA5-EBB6-4AB4-9142-3A682381941F}">
      <dgm:prSet/>
      <dgm:spPr/>
      <dgm:t>
        <a:bodyPr/>
        <a:lstStyle/>
        <a:p>
          <a:endParaRPr lang="en-US"/>
        </a:p>
      </dgm:t>
    </dgm:pt>
    <dgm:pt modelId="{85BB6A8A-5378-4F9D-A416-E99710C14812}" type="sibTrans" cxnId="{9029CDA5-EBB6-4AB4-9142-3A682381941F}">
      <dgm:prSet/>
      <dgm:spPr/>
      <dgm:t>
        <a:bodyPr/>
        <a:lstStyle/>
        <a:p>
          <a:pPr>
            <a:lnSpc>
              <a:spcPct val="100000"/>
            </a:lnSpc>
            <a:defRPr b="1"/>
          </a:pPr>
          <a:endParaRPr lang="en-US"/>
        </a:p>
      </dgm:t>
    </dgm:pt>
    <dgm:pt modelId="{9BF2470B-7A29-4AF0-BE5E-06AA5EE98487}">
      <dgm:prSet custT="1"/>
      <dgm:spPr/>
      <dgm:t>
        <a:bodyPr/>
        <a:lstStyle/>
        <a:p>
          <a:pPr>
            <a:lnSpc>
              <a:spcPct val="100000"/>
            </a:lnSpc>
          </a:pPr>
          <a:r>
            <a:rPr lang="en-US" sz="1600" dirty="0"/>
            <a:t>Organizations should provide employees with access to necessary external resources that support their well-being and recovery.</a:t>
          </a:r>
        </a:p>
      </dgm:t>
    </dgm:pt>
    <dgm:pt modelId="{ABCF18C8-0B71-4745-9819-136A953D2750}" type="parTrans" cxnId="{DE5C3907-5D41-46FB-8680-C31665CF14F7}">
      <dgm:prSet/>
      <dgm:spPr/>
      <dgm:t>
        <a:bodyPr/>
        <a:lstStyle/>
        <a:p>
          <a:endParaRPr lang="en-US"/>
        </a:p>
      </dgm:t>
    </dgm:pt>
    <dgm:pt modelId="{D64E3192-2DDB-40FA-8507-5DA745454603}" type="sibTrans" cxnId="{DE5C3907-5D41-46FB-8680-C31665CF14F7}">
      <dgm:prSet/>
      <dgm:spPr/>
      <dgm:t>
        <a:bodyPr/>
        <a:lstStyle/>
        <a:p>
          <a:endParaRPr lang="en-US"/>
        </a:p>
      </dgm:t>
    </dgm:pt>
    <dgm:pt modelId="{7C752115-6381-4CFD-802B-23A503DC5696}">
      <dgm:prSet/>
      <dgm:spPr/>
      <dgm:t>
        <a:bodyPr/>
        <a:lstStyle/>
        <a:p>
          <a:pPr>
            <a:lnSpc>
              <a:spcPct val="100000"/>
            </a:lnSpc>
            <a:defRPr b="1"/>
          </a:pPr>
          <a:r>
            <a:rPr lang="en-US"/>
            <a:t>Local Assistance Programs</a:t>
          </a:r>
        </a:p>
      </dgm:t>
    </dgm:pt>
    <dgm:pt modelId="{6DEF3F2E-C98F-4DC0-BCE1-7B0D9EBEF1E6}" type="parTrans" cxnId="{AFC6F076-AF81-45BB-BFA8-026810AEE902}">
      <dgm:prSet/>
      <dgm:spPr/>
      <dgm:t>
        <a:bodyPr/>
        <a:lstStyle/>
        <a:p>
          <a:endParaRPr lang="en-US"/>
        </a:p>
      </dgm:t>
    </dgm:pt>
    <dgm:pt modelId="{129FA0D1-FED3-406B-97EC-925641E3CE6F}" type="sibTrans" cxnId="{AFC6F076-AF81-45BB-BFA8-026810AEE902}">
      <dgm:prSet/>
      <dgm:spPr/>
      <dgm:t>
        <a:bodyPr/>
        <a:lstStyle/>
        <a:p>
          <a:pPr>
            <a:lnSpc>
              <a:spcPct val="100000"/>
            </a:lnSpc>
            <a:defRPr b="1"/>
          </a:pPr>
          <a:endParaRPr lang="en-US"/>
        </a:p>
      </dgm:t>
    </dgm:pt>
    <dgm:pt modelId="{C4ADD57D-D4E1-4A16-BE47-05CD46924360}">
      <dgm:prSet custT="1"/>
      <dgm:spPr/>
      <dgm:t>
        <a:bodyPr/>
        <a:lstStyle/>
        <a:p>
          <a:pPr>
            <a:lnSpc>
              <a:spcPct val="100000"/>
            </a:lnSpc>
          </a:pPr>
          <a:r>
            <a:rPr lang="en-US" sz="1600" dirty="0"/>
            <a:t>Sharing information about local assistance programs can help individuals facing gambling issues find the support they need in their community.</a:t>
          </a:r>
        </a:p>
      </dgm:t>
    </dgm:pt>
    <dgm:pt modelId="{7AAADA89-8F0B-4A01-B710-1DAE55201E55}" type="parTrans" cxnId="{7DDD1279-FD3F-4A06-8E14-A63ABA82E62C}">
      <dgm:prSet/>
      <dgm:spPr/>
      <dgm:t>
        <a:bodyPr/>
        <a:lstStyle/>
        <a:p>
          <a:endParaRPr lang="en-US"/>
        </a:p>
      </dgm:t>
    </dgm:pt>
    <dgm:pt modelId="{AB863589-093C-4E2B-AAB6-34A05B0B1E1E}" type="sibTrans" cxnId="{7DDD1279-FD3F-4A06-8E14-A63ABA82E62C}">
      <dgm:prSet/>
      <dgm:spPr/>
      <dgm:t>
        <a:bodyPr/>
        <a:lstStyle/>
        <a:p>
          <a:endParaRPr lang="en-US"/>
        </a:p>
      </dgm:t>
    </dgm:pt>
    <dgm:pt modelId="{76033F85-397A-493B-AC0F-536640ACAF9F}">
      <dgm:prSet/>
      <dgm:spPr/>
      <dgm:t>
        <a:bodyPr/>
        <a:lstStyle/>
        <a:p>
          <a:pPr>
            <a:lnSpc>
              <a:spcPct val="100000"/>
            </a:lnSpc>
            <a:defRPr b="1"/>
          </a:pPr>
          <a:r>
            <a:rPr lang="en-US"/>
            <a:t>National Resources</a:t>
          </a:r>
        </a:p>
      </dgm:t>
    </dgm:pt>
    <dgm:pt modelId="{FAA2AB25-A149-4244-BA75-453AE1B55A52}" type="parTrans" cxnId="{A7AE439B-5F34-4526-B86B-B0DC54C266B9}">
      <dgm:prSet/>
      <dgm:spPr/>
      <dgm:t>
        <a:bodyPr/>
        <a:lstStyle/>
        <a:p>
          <a:endParaRPr lang="en-US"/>
        </a:p>
      </dgm:t>
    </dgm:pt>
    <dgm:pt modelId="{F0E8A888-559E-49D4-9F49-C74596A5A67F}" type="sibTrans" cxnId="{A7AE439B-5F34-4526-B86B-B0DC54C266B9}">
      <dgm:prSet/>
      <dgm:spPr/>
      <dgm:t>
        <a:bodyPr/>
        <a:lstStyle/>
        <a:p>
          <a:endParaRPr lang="en-US"/>
        </a:p>
      </dgm:t>
    </dgm:pt>
    <dgm:pt modelId="{D8F2CB4A-A7FF-4F96-ABF3-26BABA418799}">
      <dgm:prSet custT="1"/>
      <dgm:spPr/>
      <dgm:t>
        <a:bodyPr/>
        <a:lstStyle/>
        <a:p>
          <a:pPr>
            <a:lnSpc>
              <a:spcPct val="100000"/>
            </a:lnSpc>
          </a:pPr>
          <a:r>
            <a:rPr lang="en-US" sz="1600" dirty="0"/>
            <a:t>Organizations should also share information about national resources available for individuals dealing with gambling issues, enhancing awareness and accessibility.</a:t>
          </a:r>
        </a:p>
      </dgm:t>
    </dgm:pt>
    <dgm:pt modelId="{AB414EC7-095B-4EB9-A3EB-84E845262257}" type="parTrans" cxnId="{CE5E1E72-5B48-4207-A6B0-085C82C7F460}">
      <dgm:prSet/>
      <dgm:spPr/>
      <dgm:t>
        <a:bodyPr/>
        <a:lstStyle/>
        <a:p>
          <a:endParaRPr lang="en-US"/>
        </a:p>
      </dgm:t>
    </dgm:pt>
    <dgm:pt modelId="{062A97BC-333D-44D8-87AB-34928E3E92E1}" type="sibTrans" cxnId="{CE5E1E72-5B48-4207-A6B0-085C82C7F460}">
      <dgm:prSet/>
      <dgm:spPr/>
      <dgm:t>
        <a:bodyPr/>
        <a:lstStyle/>
        <a:p>
          <a:endParaRPr lang="en-US"/>
        </a:p>
      </dgm:t>
    </dgm:pt>
    <dgm:pt modelId="{09AE9A8C-5720-4200-9BD0-9D34C5E06CA6}" type="pres">
      <dgm:prSet presAssocID="{D1273C18-11CE-4164-8F90-0305C8010533}" presName="Root" presStyleCnt="0">
        <dgm:presLayoutVars>
          <dgm:dir/>
          <dgm:resizeHandles val="exact"/>
        </dgm:presLayoutVars>
      </dgm:prSet>
      <dgm:spPr/>
    </dgm:pt>
    <dgm:pt modelId="{A1508585-7FF2-4D76-BE2F-C95AD3E772B3}" type="pres">
      <dgm:prSet presAssocID="{8566AE04-413B-4E85-8678-D4E058DDA81C}" presName="Composite" presStyleCnt="0"/>
      <dgm:spPr/>
    </dgm:pt>
    <dgm:pt modelId="{545FCC24-77EF-4970-8EC3-A4D22943A6E6}" type="pres">
      <dgm:prSet presAssocID="{8566AE04-413B-4E85-8678-D4E058DDA81C}"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5762" r="17734" b="-7"/>
          <a:stretch/>
        </a:blipFill>
      </dgm:spPr>
      <dgm:extLst>
        <a:ext uri="{E40237B7-FDA0-4F09-8148-C483321AD2D9}">
          <dgm14:cNvPr xmlns:dgm14="http://schemas.microsoft.com/office/drawing/2010/diagram" id="0" name="" descr="Pile of brown and white envelopes in a spotlight"/>
        </a:ext>
      </dgm:extLst>
    </dgm:pt>
    <dgm:pt modelId="{4DD88145-88F1-43D9-BC70-8324FF2155F8}" type="pres">
      <dgm:prSet presAssocID="{8566AE04-413B-4E85-8678-D4E058DDA81C}" presName="Subtitle" presStyleLbl="revTx" presStyleIdx="0" presStyleCnt="6">
        <dgm:presLayoutVars>
          <dgm:chMax val="0"/>
          <dgm:bulletEnabled/>
        </dgm:presLayoutVars>
      </dgm:prSet>
      <dgm:spPr/>
    </dgm:pt>
    <dgm:pt modelId="{87F5F309-07C2-4D8D-BFC6-6BF56831D4A8}" type="pres">
      <dgm:prSet presAssocID="{8566AE04-413B-4E85-8678-D4E058DDA81C}" presName="Description" presStyleLbl="revTx" presStyleIdx="1" presStyleCnt="6">
        <dgm:presLayoutVars>
          <dgm:bulletEnabled/>
        </dgm:presLayoutVars>
      </dgm:prSet>
      <dgm:spPr/>
    </dgm:pt>
    <dgm:pt modelId="{0F660845-6C71-4ACA-8E7C-A704976E222D}" type="pres">
      <dgm:prSet presAssocID="{85BB6A8A-5378-4F9D-A416-E99710C14812}" presName="sibTrans" presStyleLbl="sibTrans2D1" presStyleIdx="0" presStyleCnt="0"/>
      <dgm:spPr/>
    </dgm:pt>
    <dgm:pt modelId="{70E6ACD9-C0D2-49C5-A5BC-55B15C1B69AC}" type="pres">
      <dgm:prSet presAssocID="{7C752115-6381-4CFD-802B-23A503DC5696}" presName="Composite" presStyleCnt="0"/>
      <dgm:spPr/>
    </dgm:pt>
    <dgm:pt modelId="{A856B005-6247-4CE9-993C-E346F2F13C40}" type="pres">
      <dgm:prSet presAssocID="{7C752115-6381-4CFD-802B-23A503DC569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598" r="30651"/>
          <a:stretch/>
        </a:blipFill>
      </dgm:spPr>
      <dgm:extLst>
        <a:ext uri="{E40237B7-FDA0-4F09-8148-C483321AD2D9}">
          <dgm14:cNvPr xmlns:dgm14="http://schemas.microsoft.com/office/drawing/2010/diagram" id="0" name="" descr="Brazilian Culture"/>
        </a:ext>
      </dgm:extLst>
    </dgm:pt>
    <dgm:pt modelId="{74F9E873-7298-448E-8EC9-1B38F10043F8}" type="pres">
      <dgm:prSet presAssocID="{7C752115-6381-4CFD-802B-23A503DC5696}" presName="Subtitle" presStyleLbl="revTx" presStyleIdx="2" presStyleCnt="6">
        <dgm:presLayoutVars>
          <dgm:chMax val="0"/>
          <dgm:bulletEnabled/>
        </dgm:presLayoutVars>
      </dgm:prSet>
      <dgm:spPr/>
    </dgm:pt>
    <dgm:pt modelId="{91E9A338-78A5-40C9-AF7F-CA8E49324A47}" type="pres">
      <dgm:prSet presAssocID="{7C752115-6381-4CFD-802B-23A503DC5696}" presName="Description" presStyleLbl="revTx" presStyleIdx="3" presStyleCnt="6">
        <dgm:presLayoutVars>
          <dgm:bulletEnabled/>
        </dgm:presLayoutVars>
      </dgm:prSet>
      <dgm:spPr/>
    </dgm:pt>
    <dgm:pt modelId="{080783F9-53C7-4441-8FD4-788726847E9F}" type="pres">
      <dgm:prSet presAssocID="{129FA0D1-FED3-406B-97EC-925641E3CE6F}" presName="sibTrans" presStyleLbl="sibTrans2D1" presStyleIdx="0" presStyleCnt="0"/>
      <dgm:spPr/>
    </dgm:pt>
    <dgm:pt modelId="{FE738817-654E-4934-8C52-A69C9371ECC2}" type="pres">
      <dgm:prSet presAssocID="{76033F85-397A-493B-AC0F-536640ACAF9F}" presName="Composite" presStyleCnt="0"/>
      <dgm:spPr/>
    </dgm:pt>
    <dgm:pt modelId="{E5DFB95D-41FA-4FDE-8A28-341BB2040124}" type="pres">
      <dgm:prSet presAssocID="{76033F85-397A-493B-AC0F-536640ACAF9F}"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5724" r="7526"/>
          <a:stretch/>
        </a:blipFill>
      </dgm:spPr>
      <dgm:extLst>
        <a:ext uri="{E40237B7-FDA0-4F09-8148-C483321AD2D9}">
          <dgm14:cNvPr xmlns:dgm14="http://schemas.microsoft.com/office/drawing/2010/diagram" id="0" name="" descr="Toy roulette felt"/>
        </a:ext>
      </dgm:extLst>
    </dgm:pt>
    <dgm:pt modelId="{6D55D618-D628-442C-AE96-8DBC202950C6}" type="pres">
      <dgm:prSet presAssocID="{76033F85-397A-493B-AC0F-536640ACAF9F}" presName="Subtitle" presStyleLbl="revTx" presStyleIdx="4" presStyleCnt="6">
        <dgm:presLayoutVars>
          <dgm:chMax val="0"/>
          <dgm:bulletEnabled/>
        </dgm:presLayoutVars>
      </dgm:prSet>
      <dgm:spPr/>
    </dgm:pt>
    <dgm:pt modelId="{ED07D9C2-C52F-4CD4-B7AD-667AAD82100B}" type="pres">
      <dgm:prSet presAssocID="{76033F85-397A-493B-AC0F-536640ACAF9F}" presName="Description" presStyleLbl="revTx" presStyleIdx="5" presStyleCnt="6">
        <dgm:presLayoutVars>
          <dgm:bulletEnabled/>
        </dgm:presLayoutVars>
      </dgm:prSet>
      <dgm:spPr/>
    </dgm:pt>
  </dgm:ptLst>
  <dgm:cxnLst>
    <dgm:cxn modelId="{DE5C3907-5D41-46FB-8680-C31665CF14F7}" srcId="{8566AE04-413B-4E85-8678-D4E058DDA81C}" destId="{9BF2470B-7A29-4AF0-BE5E-06AA5EE98487}" srcOrd="0" destOrd="0" parTransId="{ABCF18C8-0B71-4745-9819-136A953D2750}" sibTransId="{D64E3192-2DDB-40FA-8507-5DA745454603}"/>
    <dgm:cxn modelId="{E4AB2609-2AD8-4D38-878E-C9F2D9B0D2D7}" type="presOf" srcId="{85BB6A8A-5378-4F9D-A416-E99710C14812}" destId="{0F660845-6C71-4ACA-8E7C-A704976E222D}" srcOrd="0" destOrd="0" presId="urn:microsoft.com/office/officeart/2024/3/layout/verticalVisualTextBlock1"/>
    <dgm:cxn modelId="{92653C0B-5938-42C9-BBE4-3246235FC143}" type="presOf" srcId="{C4ADD57D-D4E1-4A16-BE47-05CD46924360}" destId="{91E9A338-78A5-40C9-AF7F-CA8E49324A47}" srcOrd="0" destOrd="0" presId="urn:microsoft.com/office/officeart/2024/3/layout/verticalVisualTextBlock1"/>
    <dgm:cxn modelId="{858E1623-632F-4BD3-8670-485E064F588C}" type="presOf" srcId="{8566AE04-413B-4E85-8678-D4E058DDA81C}" destId="{4DD88145-88F1-43D9-BC70-8324FF2155F8}" srcOrd="0" destOrd="0" presId="urn:microsoft.com/office/officeart/2024/3/layout/verticalVisualTextBlock1"/>
    <dgm:cxn modelId="{8CBB0127-6456-438D-9ACC-0E038E89D132}" type="presOf" srcId="{129FA0D1-FED3-406B-97EC-925641E3CE6F}" destId="{080783F9-53C7-4441-8FD4-788726847E9F}" srcOrd="0" destOrd="0" presId="urn:microsoft.com/office/officeart/2024/3/layout/verticalVisualTextBlock1"/>
    <dgm:cxn modelId="{1E64F463-B748-4BED-B38D-D8805576CF29}" type="presOf" srcId="{D8F2CB4A-A7FF-4F96-ABF3-26BABA418799}" destId="{ED07D9C2-C52F-4CD4-B7AD-667AAD82100B}" srcOrd="0" destOrd="0" presId="urn:microsoft.com/office/officeart/2024/3/layout/verticalVisualTextBlock1"/>
    <dgm:cxn modelId="{11B7FC63-6991-4FDF-B1CA-509403060EFE}" type="presOf" srcId="{7C752115-6381-4CFD-802B-23A503DC5696}" destId="{74F9E873-7298-448E-8EC9-1B38F10043F8}" srcOrd="0" destOrd="0" presId="urn:microsoft.com/office/officeart/2024/3/layout/verticalVisualTextBlock1"/>
    <dgm:cxn modelId="{CE5E1E72-5B48-4207-A6B0-085C82C7F460}" srcId="{76033F85-397A-493B-AC0F-536640ACAF9F}" destId="{D8F2CB4A-A7FF-4F96-ABF3-26BABA418799}" srcOrd="0" destOrd="0" parTransId="{AB414EC7-095B-4EB9-A3EB-84E845262257}" sibTransId="{062A97BC-333D-44D8-87AB-34928E3E92E1}"/>
    <dgm:cxn modelId="{7413EA75-F03E-40BA-9C7D-F416ED53819B}" type="presOf" srcId="{9BF2470B-7A29-4AF0-BE5E-06AA5EE98487}" destId="{87F5F309-07C2-4D8D-BFC6-6BF56831D4A8}" srcOrd="0" destOrd="0" presId="urn:microsoft.com/office/officeart/2024/3/layout/verticalVisualTextBlock1"/>
    <dgm:cxn modelId="{AFC6F076-AF81-45BB-BFA8-026810AEE902}" srcId="{D1273C18-11CE-4164-8F90-0305C8010533}" destId="{7C752115-6381-4CFD-802B-23A503DC5696}" srcOrd="1" destOrd="0" parTransId="{6DEF3F2E-C98F-4DC0-BCE1-7B0D9EBEF1E6}" sibTransId="{129FA0D1-FED3-406B-97EC-925641E3CE6F}"/>
    <dgm:cxn modelId="{7DDD1279-FD3F-4A06-8E14-A63ABA82E62C}" srcId="{7C752115-6381-4CFD-802B-23A503DC5696}" destId="{C4ADD57D-D4E1-4A16-BE47-05CD46924360}" srcOrd="0" destOrd="0" parTransId="{7AAADA89-8F0B-4A01-B710-1DAE55201E55}" sibTransId="{AB863589-093C-4E2B-AAB6-34A05B0B1E1E}"/>
    <dgm:cxn modelId="{A7AE439B-5F34-4526-B86B-B0DC54C266B9}" srcId="{D1273C18-11CE-4164-8F90-0305C8010533}" destId="{76033F85-397A-493B-AC0F-536640ACAF9F}" srcOrd="2" destOrd="0" parTransId="{FAA2AB25-A149-4244-BA75-453AE1B55A52}" sibTransId="{F0E8A888-559E-49D4-9F49-C74596A5A67F}"/>
    <dgm:cxn modelId="{9029CDA5-EBB6-4AB4-9142-3A682381941F}" srcId="{D1273C18-11CE-4164-8F90-0305C8010533}" destId="{8566AE04-413B-4E85-8678-D4E058DDA81C}" srcOrd="0" destOrd="0" parTransId="{84381DD1-68DE-49D6-B16E-F2D12A6EF159}" sibTransId="{85BB6A8A-5378-4F9D-A416-E99710C14812}"/>
    <dgm:cxn modelId="{954DD4C0-D24A-40B2-A4F8-10D159A41799}" type="presOf" srcId="{D1273C18-11CE-4164-8F90-0305C8010533}" destId="{09AE9A8C-5720-4200-9BD0-9D34C5E06CA6}" srcOrd="0" destOrd="0" presId="urn:microsoft.com/office/officeart/2024/3/layout/verticalVisualTextBlock1"/>
    <dgm:cxn modelId="{0AAFE2FD-FC06-4452-9EDC-F8FEF43EB72F}" type="presOf" srcId="{76033F85-397A-493B-AC0F-536640ACAF9F}" destId="{6D55D618-D628-442C-AE96-8DBC202950C6}" srcOrd="0" destOrd="0" presId="urn:microsoft.com/office/officeart/2024/3/layout/verticalVisualTextBlock1"/>
    <dgm:cxn modelId="{E1C68813-38E0-4A9D-A21D-E3172B94C582}" type="presParOf" srcId="{09AE9A8C-5720-4200-9BD0-9D34C5E06CA6}" destId="{A1508585-7FF2-4D76-BE2F-C95AD3E772B3}" srcOrd="0" destOrd="0" presId="urn:microsoft.com/office/officeart/2024/3/layout/verticalVisualTextBlock1"/>
    <dgm:cxn modelId="{C265D727-F78E-47D6-A4E0-0F40A24C80FA}" type="presParOf" srcId="{A1508585-7FF2-4D76-BE2F-C95AD3E772B3}" destId="{545FCC24-77EF-4970-8EC3-A4D22943A6E6}" srcOrd="0" destOrd="0" presId="urn:microsoft.com/office/officeart/2024/3/layout/verticalVisualTextBlock1"/>
    <dgm:cxn modelId="{892BD8FD-172B-4693-A1E3-45D30A43D30A}" type="presParOf" srcId="{A1508585-7FF2-4D76-BE2F-C95AD3E772B3}" destId="{4DD88145-88F1-43D9-BC70-8324FF2155F8}" srcOrd="1" destOrd="0" presId="urn:microsoft.com/office/officeart/2024/3/layout/verticalVisualTextBlock1"/>
    <dgm:cxn modelId="{7279D949-22A8-4D54-B423-766DA198530A}" type="presParOf" srcId="{A1508585-7FF2-4D76-BE2F-C95AD3E772B3}" destId="{87F5F309-07C2-4D8D-BFC6-6BF56831D4A8}" srcOrd="2" destOrd="0" presId="urn:microsoft.com/office/officeart/2024/3/layout/verticalVisualTextBlock1"/>
    <dgm:cxn modelId="{AF8626E8-5C5C-466E-8467-A13097D6A422}" type="presParOf" srcId="{09AE9A8C-5720-4200-9BD0-9D34C5E06CA6}" destId="{0F660845-6C71-4ACA-8E7C-A704976E222D}" srcOrd="1" destOrd="0" presId="urn:microsoft.com/office/officeart/2024/3/layout/verticalVisualTextBlock1"/>
    <dgm:cxn modelId="{04B482DF-CD33-4DDD-92E6-F77261219323}" type="presParOf" srcId="{09AE9A8C-5720-4200-9BD0-9D34C5E06CA6}" destId="{70E6ACD9-C0D2-49C5-A5BC-55B15C1B69AC}" srcOrd="2" destOrd="0" presId="urn:microsoft.com/office/officeart/2024/3/layout/verticalVisualTextBlock1"/>
    <dgm:cxn modelId="{8A109185-FE45-4FEA-B4FA-5CDA6D2B5D47}" type="presParOf" srcId="{70E6ACD9-C0D2-49C5-A5BC-55B15C1B69AC}" destId="{A856B005-6247-4CE9-993C-E346F2F13C40}" srcOrd="0" destOrd="0" presId="urn:microsoft.com/office/officeart/2024/3/layout/verticalVisualTextBlock1"/>
    <dgm:cxn modelId="{7E0F13AC-DFB4-4822-8553-5584A36F8487}" type="presParOf" srcId="{70E6ACD9-C0D2-49C5-A5BC-55B15C1B69AC}" destId="{74F9E873-7298-448E-8EC9-1B38F10043F8}" srcOrd="1" destOrd="0" presId="urn:microsoft.com/office/officeart/2024/3/layout/verticalVisualTextBlock1"/>
    <dgm:cxn modelId="{BE4F8362-4C30-4C43-8D66-979DA6763B7A}" type="presParOf" srcId="{70E6ACD9-C0D2-49C5-A5BC-55B15C1B69AC}" destId="{91E9A338-78A5-40C9-AF7F-CA8E49324A47}" srcOrd="2" destOrd="0" presId="urn:microsoft.com/office/officeart/2024/3/layout/verticalVisualTextBlock1"/>
    <dgm:cxn modelId="{810B90E0-BB02-47C4-A094-F3B1A8D73C0E}" type="presParOf" srcId="{09AE9A8C-5720-4200-9BD0-9D34C5E06CA6}" destId="{080783F9-53C7-4441-8FD4-788726847E9F}" srcOrd="3" destOrd="0" presId="urn:microsoft.com/office/officeart/2024/3/layout/verticalVisualTextBlock1"/>
    <dgm:cxn modelId="{CE90F6BD-BFD0-4E8D-A79F-A3FD65EDE443}" type="presParOf" srcId="{09AE9A8C-5720-4200-9BD0-9D34C5E06CA6}" destId="{FE738817-654E-4934-8C52-A69C9371ECC2}" srcOrd="4" destOrd="0" presId="urn:microsoft.com/office/officeart/2024/3/layout/verticalVisualTextBlock1"/>
    <dgm:cxn modelId="{B5C9EA97-F19A-4671-95B2-035FE3E4C161}" type="presParOf" srcId="{FE738817-654E-4934-8C52-A69C9371ECC2}" destId="{E5DFB95D-41FA-4FDE-8A28-341BB2040124}" srcOrd="0" destOrd="0" presId="urn:microsoft.com/office/officeart/2024/3/layout/verticalVisualTextBlock1"/>
    <dgm:cxn modelId="{2225355A-DF00-4D4E-8061-D9FCFB1BDA8C}" type="presParOf" srcId="{FE738817-654E-4934-8C52-A69C9371ECC2}" destId="{6D55D618-D628-442C-AE96-8DBC202950C6}" srcOrd="1" destOrd="0" presId="urn:microsoft.com/office/officeart/2024/3/layout/verticalVisualTextBlock1"/>
    <dgm:cxn modelId="{12148E8F-A647-4A28-BB8A-30EE0E20A874}" type="presParOf" srcId="{FE738817-654E-4934-8C52-A69C9371ECC2}" destId="{ED07D9C2-C52F-4CD4-B7AD-667AAD82100B}"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54737-4BA6-40EB-A7F0-E0A0FCBEDFCD}">
      <dsp:nvSpPr>
        <dsp:cNvPr id="0" name=""/>
        <dsp:cNvSpPr/>
      </dsp:nvSpPr>
      <dsp:spPr>
        <a:xfrm>
          <a:off x="0" y="0"/>
          <a:ext cx="1809729" cy="180972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0008" r="23242"/>
          <a:stretch/>
        </a:blipFill>
        <a:ln>
          <a:noFill/>
        </a:ln>
        <a:effectLst/>
      </dsp:spPr>
      <dsp:style>
        <a:lnRef idx="0">
          <a:scrgbClr r="0" g="0" b="0"/>
        </a:lnRef>
        <a:fillRef idx="3">
          <a:scrgbClr r="0" g="0" b="0"/>
        </a:fillRef>
        <a:effectRef idx="2">
          <a:scrgbClr r="0" g="0" b="0"/>
        </a:effectRef>
        <a:fontRef idx="minor">
          <a:schemeClr val="lt1"/>
        </a:fontRef>
      </dsp:style>
    </dsp:sp>
    <dsp:sp modelId="{DD7E0F36-01A4-4F26-B297-B9669C304CBD}">
      <dsp:nvSpPr>
        <dsp:cNvPr id="0" name=""/>
        <dsp:cNvSpPr/>
      </dsp:nvSpPr>
      <dsp:spPr>
        <a:xfrm>
          <a:off x="1989729" y="0"/>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Unique Industry Considerations</a:t>
          </a:r>
        </a:p>
      </dsp:txBody>
      <dsp:txXfrm>
        <a:off x="1989729" y="0"/>
        <a:ext cx="4200050" cy="368353"/>
      </dsp:txXfrm>
    </dsp:sp>
    <dsp:sp modelId="{5B1631E3-6414-4AB8-AE93-7CDC8801A187}">
      <dsp:nvSpPr>
        <dsp:cNvPr id="0" name=""/>
        <dsp:cNvSpPr/>
      </dsp:nvSpPr>
      <dsp:spPr>
        <a:xfrm>
          <a:off x="1989729" y="368353"/>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Each industry has specific factors that influence how workplace gambling is approached and managed.</a:t>
          </a:r>
        </a:p>
      </dsp:txBody>
      <dsp:txXfrm>
        <a:off x="1989729" y="368353"/>
        <a:ext cx="4200050" cy="1441375"/>
      </dsp:txXfrm>
    </dsp:sp>
    <dsp:sp modelId="{0A9F94F4-C68C-46CF-86D4-9DECC3C53BDC}">
      <dsp:nvSpPr>
        <dsp:cNvPr id="0" name=""/>
        <dsp:cNvSpPr/>
      </dsp:nvSpPr>
      <dsp:spPr>
        <a:xfrm>
          <a:off x="0" y="1954508"/>
          <a:ext cx="1809729" cy="180972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2517" r="10733"/>
          <a:stretch/>
        </a:blipFill>
        <a:ln>
          <a:noFill/>
        </a:ln>
        <a:effectLst/>
      </dsp:spPr>
      <dsp:style>
        <a:lnRef idx="0">
          <a:scrgbClr r="0" g="0" b="0"/>
        </a:lnRef>
        <a:fillRef idx="3">
          <a:scrgbClr r="0" g="0" b="0"/>
        </a:fillRef>
        <a:effectRef idx="2">
          <a:scrgbClr r="0" g="0" b="0"/>
        </a:effectRef>
        <a:fontRef idx="minor">
          <a:schemeClr val="lt1"/>
        </a:fontRef>
      </dsp:style>
    </dsp:sp>
    <dsp:sp modelId="{2A8B1E82-4104-4185-86DC-D6C8CFD64FE7}">
      <dsp:nvSpPr>
        <dsp:cNvPr id="0" name=""/>
        <dsp:cNvSpPr/>
      </dsp:nvSpPr>
      <dsp:spPr>
        <a:xfrm>
          <a:off x="1989729" y="1954508"/>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Finance Sector Vulnerability</a:t>
          </a:r>
        </a:p>
      </dsp:txBody>
      <dsp:txXfrm>
        <a:off x="1989729" y="1954508"/>
        <a:ext cx="4200050" cy="368353"/>
      </dsp:txXfrm>
    </dsp:sp>
    <dsp:sp modelId="{DB17C189-9DA4-4893-B1BC-DAEA88E8DAFB}">
      <dsp:nvSpPr>
        <dsp:cNvPr id="0" name=""/>
        <dsp:cNvSpPr/>
      </dsp:nvSpPr>
      <dsp:spPr>
        <a:xfrm>
          <a:off x="1989729" y="2322862"/>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The finance sector may be more susceptible to gambling due to high-pressure environments and potential financial gain.</a:t>
          </a:r>
        </a:p>
      </dsp:txBody>
      <dsp:txXfrm>
        <a:off x="1989729" y="2322862"/>
        <a:ext cx="4200050" cy="1441375"/>
      </dsp:txXfrm>
    </dsp:sp>
    <dsp:sp modelId="{3CD7FF36-C1DB-406B-ACED-BB01320676E0}">
      <dsp:nvSpPr>
        <dsp:cNvPr id="0" name=""/>
        <dsp:cNvSpPr/>
      </dsp:nvSpPr>
      <dsp:spPr>
        <a:xfrm>
          <a:off x="0" y="3909016"/>
          <a:ext cx="1809729" cy="180972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1072" r="12178"/>
          <a:stretch/>
        </a:blipFill>
        <a:ln>
          <a:noFill/>
        </a:ln>
        <a:effectLst/>
      </dsp:spPr>
      <dsp:style>
        <a:lnRef idx="0">
          <a:scrgbClr r="0" g="0" b="0"/>
        </a:lnRef>
        <a:fillRef idx="3">
          <a:scrgbClr r="0" g="0" b="0"/>
        </a:fillRef>
        <a:effectRef idx="2">
          <a:scrgbClr r="0" g="0" b="0"/>
        </a:effectRef>
        <a:fontRef idx="minor">
          <a:schemeClr val="lt1"/>
        </a:fontRef>
      </dsp:style>
    </dsp:sp>
    <dsp:sp modelId="{E5E4FDEB-314B-44F8-A984-0C68D7C7FD0F}">
      <dsp:nvSpPr>
        <dsp:cNvPr id="0" name=""/>
        <dsp:cNvSpPr/>
      </dsp:nvSpPr>
      <dsp:spPr>
        <a:xfrm>
          <a:off x="1989729" y="3909016"/>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Hospitality Sector Challenges</a:t>
          </a:r>
        </a:p>
      </dsp:txBody>
      <dsp:txXfrm>
        <a:off x="1989729" y="3909016"/>
        <a:ext cx="4200050" cy="368353"/>
      </dsp:txXfrm>
    </dsp:sp>
    <dsp:sp modelId="{FCA5F529-E59F-48AC-B143-A34EC0C1A945}">
      <dsp:nvSpPr>
        <dsp:cNvPr id="0" name=""/>
        <dsp:cNvSpPr/>
      </dsp:nvSpPr>
      <dsp:spPr>
        <a:xfrm>
          <a:off x="1989729" y="4277370"/>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The hospitality industry can experience higher gambling incidents, requiring specific policies tailored to its unique circumstances.</a:t>
          </a:r>
        </a:p>
      </dsp:txBody>
      <dsp:txXfrm>
        <a:off x="1989729" y="4277370"/>
        <a:ext cx="4200050" cy="1441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3E46A-4FB8-4D7D-B123-BB8EBAB69D74}">
      <dsp:nvSpPr>
        <dsp:cNvPr id="0" name=""/>
        <dsp:cNvSpPr/>
      </dsp:nvSpPr>
      <dsp:spPr>
        <a:xfrm>
          <a:off x="0" y="0"/>
          <a:ext cx="1809729" cy="180972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0844" r="22905" b="-3"/>
          <a:stretch/>
        </a:blipFill>
        <a:ln>
          <a:noFill/>
        </a:ln>
        <a:effectLst/>
      </dsp:spPr>
      <dsp:style>
        <a:lnRef idx="0">
          <a:scrgbClr r="0" g="0" b="0"/>
        </a:lnRef>
        <a:fillRef idx="3">
          <a:scrgbClr r="0" g="0" b="0"/>
        </a:fillRef>
        <a:effectRef idx="2">
          <a:scrgbClr r="0" g="0" b="0"/>
        </a:effectRef>
        <a:fontRef idx="minor">
          <a:schemeClr val="lt1"/>
        </a:fontRef>
      </dsp:style>
    </dsp:sp>
    <dsp:sp modelId="{11BE0CBF-800A-4B3C-8456-EA845B3F8351}">
      <dsp:nvSpPr>
        <dsp:cNvPr id="0" name=""/>
        <dsp:cNvSpPr/>
      </dsp:nvSpPr>
      <dsp:spPr>
        <a:xfrm>
          <a:off x="1989729" y="0"/>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Importance of Communication</a:t>
          </a:r>
        </a:p>
      </dsp:txBody>
      <dsp:txXfrm>
        <a:off x="1989729" y="0"/>
        <a:ext cx="4200050" cy="368353"/>
      </dsp:txXfrm>
    </dsp:sp>
    <dsp:sp modelId="{9321F9CB-6894-4514-8270-B0129EC1B009}">
      <dsp:nvSpPr>
        <dsp:cNvPr id="0" name=""/>
        <dsp:cNvSpPr/>
      </dsp:nvSpPr>
      <dsp:spPr>
        <a:xfrm>
          <a:off x="1989729" y="368353"/>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Clear communication of policies ensures that employees understand the guidelines and can comply effectively.</a:t>
          </a:r>
        </a:p>
      </dsp:txBody>
      <dsp:txXfrm>
        <a:off x="1989729" y="368353"/>
        <a:ext cx="4200050" cy="1441375"/>
      </dsp:txXfrm>
    </dsp:sp>
    <dsp:sp modelId="{FE91DB3D-6FFB-4223-A4ED-CCB306F3253B}">
      <dsp:nvSpPr>
        <dsp:cNvPr id="0" name=""/>
        <dsp:cNvSpPr/>
      </dsp:nvSpPr>
      <dsp:spPr>
        <a:xfrm>
          <a:off x="0" y="1954508"/>
          <a:ext cx="1809729" cy="180972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6026" r="7722" b="-3"/>
          <a:stretch/>
        </a:blipFill>
        <a:ln>
          <a:noFill/>
        </a:ln>
        <a:effectLst/>
      </dsp:spPr>
      <dsp:style>
        <a:lnRef idx="0">
          <a:scrgbClr r="0" g="0" b="0"/>
        </a:lnRef>
        <a:fillRef idx="3">
          <a:scrgbClr r="0" g="0" b="0"/>
        </a:fillRef>
        <a:effectRef idx="2">
          <a:scrgbClr r="0" g="0" b="0"/>
        </a:effectRef>
        <a:fontRef idx="minor">
          <a:schemeClr val="lt1"/>
        </a:fontRef>
      </dsp:style>
    </dsp:sp>
    <dsp:sp modelId="{FF673C5A-5D74-4F7D-B2D0-8D1798E941FE}">
      <dsp:nvSpPr>
        <dsp:cNvPr id="0" name=""/>
        <dsp:cNvSpPr/>
      </dsp:nvSpPr>
      <dsp:spPr>
        <a:xfrm>
          <a:off x="1989729" y="1954508"/>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Methods of Communication</a:t>
          </a:r>
        </a:p>
      </dsp:txBody>
      <dsp:txXfrm>
        <a:off x="1989729" y="1954508"/>
        <a:ext cx="4200050" cy="368353"/>
      </dsp:txXfrm>
    </dsp:sp>
    <dsp:sp modelId="{5E596456-9C70-4772-A195-BDA06D75D6EF}">
      <dsp:nvSpPr>
        <dsp:cNvPr id="0" name=""/>
        <dsp:cNvSpPr/>
      </dsp:nvSpPr>
      <dsp:spPr>
        <a:xfrm>
          <a:off x="1989729" y="2322862"/>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Utilizing diverse communication methods, such as meetings and written materials, helps reach all employees effectively.</a:t>
          </a:r>
        </a:p>
      </dsp:txBody>
      <dsp:txXfrm>
        <a:off x="1989729" y="2322862"/>
        <a:ext cx="4200050" cy="1441375"/>
      </dsp:txXfrm>
    </dsp:sp>
    <dsp:sp modelId="{0722673C-3333-407C-89C0-08FE9B4D5C1C}">
      <dsp:nvSpPr>
        <dsp:cNvPr id="0" name=""/>
        <dsp:cNvSpPr/>
      </dsp:nvSpPr>
      <dsp:spPr>
        <a:xfrm>
          <a:off x="0" y="3909016"/>
          <a:ext cx="1809729" cy="180972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7825" r="25425"/>
          <a:stretch/>
        </a:blipFill>
        <a:ln>
          <a:noFill/>
        </a:ln>
        <a:effectLst/>
      </dsp:spPr>
      <dsp:style>
        <a:lnRef idx="0">
          <a:scrgbClr r="0" g="0" b="0"/>
        </a:lnRef>
        <a:fillRef idx="3">
          <a:scrgbClr r="0" g="0" b="0"/>
        </a:fillRef>
        <a:effectRef idx="2">
          <a:scrgbClr r="0" g="0" b="0"/>
        </a:effectRef>
        <a:fontRef idx="minor">
          <a:schemeClr val="lt1"/>
        </a:fontRef>
      </dsp:style>
    </dsp:sp>
    <dsp:sp modelId="{ECFB5BF5-942D-42BF-A1EF-DA4134A95FBA}">
      <dsp:nvSpPr>
        <dsp:cNvPr id="0" name=""/>
        <dsp:cNvSpPr/>
      </dsp:nvSpPr>
      <dsp:spPr>
        <a:xfrm>
          <a:off x="1989729" y="3909016"/>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Employee Engagement</a:t>
          </a:r>
        </a:p>
      </dsp:txBody>
      <dsp:txXfrm>
        <a:off x="1989729" y="3909016"/>
        <a:ext cx="4200050" cy="368353"/>
      </dsp:txXfrm>
    </dsp:sp>
    <dsp:sp modelId="{227C1F50-C678-4FB4-8D89-3A7E2D6C2CE8}">
      <dsp:nvSpPr>
        <dsp:cNvPr id="0" name=""/>
        <dsp:cNvSpPr/>
      </dsp:nvSpPr>
      <dsp:spPr>
        <a:xfrm>
          <a:off x="1989729" y="4277370"/>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Engaging employees in discussions about policies fosters a better understanding and sense of involvement.</a:t>
          </a:r>
        </a:p>
      </dsp:txBody>
      <dsp:txXfrm>
        <a:off x="1989729" y="4277370"/>
        <a:ext cx="4200050" cy="1441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FCC24-77EF-4970-8EC3-A4D22943A6E6}">
      <dsp:nvSpPr>
        <dsp:cNvPr id="0" name=""/>
        <dsp:cNvSpPr/>
      </dsp:nvSpPr>
      <dsp:spPr>
        <a:xfrm>
          <a:off x="0" y="0"/>
          <a:ext cx="1809729" cy="180972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5762" r="17734" b="-7"/>
          <a:stretch/>
        </a:blipFill>
        <a:ln>
          <a:noFill/>
        </a:ln>
        <a:effectLst/>
      </dsp:spPr>
      <dsp:style>
        <a:lnRef idx="0">
          <a:scrgbClr r="0" g="0" b="0"/>
        </a:lnRef>
        <a:fillRef idx="3">
          <a:scrgbClr r="0" g="0" b="0"/>
        </a:fillRef>
        <a:effectRef idx="2">
          <a:scrgbClr r="0" g="0" b="0"/>
        </a:effectRef>
        <a:fontRef idx="minor">
          <a:schemeClr val="lt1"/>
        </a:fontRef>
      </dsp:style>
    </dsp:sp>
    <dsp:sp modelId="{4DD88145-88F1-43D9-BC70-8324FF2155F8}">
      <dsp:nvSpPr>
        <dsp:cNvPr id="0" name=""/>
        <dsp:cNvSpPr/>
      </dsp:nvSpPr>
      <dsp:spPr>
        <a:xfrm>
          <a:off x="1989729" y="0"/>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Access to Resources</a:t>
          </a:r>
        </a:p>
      </dsp:txBody>
      <dsp:txXfrm>
        <a:off x="1989729" y="0"/>
        <a:ext cx="4200050" cy="368353"/>
      </dsp:txXfrm>
    </dsp:sp>
    <dsp:sp modelId="{87F5F309-07C2-4D8D-BFC6-6BF56831D4A8}">
      <dsp:nvSpPr>
        <dsp:cNvPr id="0" name=""/>
        <dsp:cNvSpPr/>
      </dsp:nvSpPr>
      <dsp:spPr>
        <a:xfrm>
          <a:off x="1989729" y="368353"/>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Organizations should provide employees with access to necessary external resources that support their well-being and recovery.</a:t>
          </a:r>
        </a:p>
      </dsp:txBody>
      <dsp:txXfrm>
        <a:off x="1989729" y="368353"/>
        <a:ext cx="4200050" cy="1441375"/>
      </dsp:txXfrm>
    </dsp:sp>
    <dsp:sp modelId="{A856B005-6247-4CE9-993C-E346F2F13C40}">
      <dsp:nvSpPr>
        <dsp:cNvPr id="0" name=""/>
        <dsp:cNvSpPr/>
      </dsp:nvSpPr>
      <dsp:spPr>
        <a:xfrm>
          <a:off x="0" y="1954508"/>
          <a:ext cx="1809729" cy="180972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598" r="30651"/>
          <a:stretch/>
        </a:blipFill>
        <a:ln>
          <a:noFill/>
        </a:ln>
        <a:effectLst/>
      </dsp:spPr>
      <dsp:style>
        <a:lnRef idx="0">
          <a:scrgbClr r="0" g="0" b="0"/>
        </a:lnRef>
        <a:fillRef idx="3">
          <a:scrgbClr r="0" g="0" b="0"/>
        </a:fillRef>
        <a:effectRef idx="2">
          <a:scrgbClr r="0" g="0" b="0"/>
        </a:effectRef>
        <a:fontRef idx="minor">
          <a:schemeClr val="lt1"/>
        </a:fontRef>
      </dsp:style>
    </dsp:sp>
    <dsp:sp modelId="{74F9E873-7298-448E-8EC9-1B38F10043F8}">
      <dsp:nvSpPr>
        <dsp:cNvPr id="0" name=""/>
        <dsp:cNvSpPr/>
      </dsp:nvSpPr>
      <dsp:spPr>
        <a:xfrm>
          <a:off x="1989729" y="1954508"/>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Local Assistance Programs</a:t>
          </a:r>
        </a:p>
      </dsp:txBody>
      <dsp:txXfrm>
        <a:off x="1989729" y="1954508"/>
        <a:ext cx="4200050" cy="368353"/>
      </dsp:txXfrm>
    </dsp:sp>
    <dsp:sp modelId="{91E9A338-78A5-40C9-AF7F-CA8E49324A47}">
      <dsp:nvSpPr>
        <dsp:cNvPr id="0" name=""/>
        <dsp:cNvSpPr/>
      </dsp:nvSpPr>
      <dsp:spPr>
        <a:xfrm>
          <a:off x="1989729" y="2322862"/>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Sharing information about local assistance programs can help individuals facing gambling issues find the support they need in their community.</a:t>
          </a:r>
        </a:p>
      </dsp:txBody>
      <dsp:txXfrm>
        <a:off x="1989729" y="2322862"/>
        <a:ext cx="4200050" cy="1441375"/>
      </dsp:txXfrm>
    </dsp:sp>
    <dsp:sp modelId="{E5DFB95D-41FA-4FDE-8A28-341BB2040124}">
      <dsp:nvSpPr>
        <dsp:cNvPr id="0" name=""/>
        <dsp:cNvSpPr/>
      </dsp:nvSpPr>
      <dsp:spPr>
        <a:xfrm>
          <a:off x="0" y="3909016"/>
          <a:ext cx="1809729" cy="180972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5724" r="7526"/>
          <a:stretch/>
        </a:blipFill>
        <a:ln>
          <a:noFill/>
        </a:ln>
        <a:effectLst/>
      </dsp:spPr>
      <dsp:style>
        <a:lnRef idx="0">
          <a:scrgbClr r="0" g="0" b="0"/>
        </a:lnRef>
        <a:fillRef idx="3">
          <a:scrgbClr r="0" g="0" b="0"/>
        </a:fillRef>
        <a:effectRef idx="2">
          <a:scrgbClr r="0" g="0" b="0"/>
        </a:effectRef>
        <a:fontRef idx="minor">
          <a:schemeClr val="lt1"/>
        </a:fontRef>
      </dsp:style>
    </dsp:sp>
    <dsp:sp modelId="{6D55D618-D628-442C-AE96-8DBC202950C6}">
      <dsp:nvSpPr>
        <dsp:cNvPr id="0" name=""/>
        <dsp:cNvSpPr/>
      </dsp:nvSpPr>
      <dsp:spPr>
        <a:xfrm>
          <a:off x="1989729" y="3909016"/>
          <a:ext cx="4200050" cy="368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National Resources</a:t>
          </a:r>
        </a:p>
      </dsp:txBody>
      <dsp:txXfrm>
        <a:off x="1989729" y="3909016"/>
        <a:ext cx="4200050" cy="368353"/>
      </dsp:txXfrm>
    </dsp:sp>
    <dsp:sp modelId="{ED07D9C2-C52F-4CD4-B7AD-667AAD82100B}">
      <dsp:nvSpPr>
        <dsp:cNvPr id="0" name=""/>
        <dsp:cNvSpPr/>
      </dsp:nvSpPr>
      <dsp:spPr>
        <a:xfrm>
          <a:off x="1989729" y="4277370"/>
          <a:ext cx="4200050" cy="144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20320" bIns="20320" numCol="1" spcCol="1270" anchor="t" anchorCtr="0">
          <a:noAutofit/>
        </a:bodyPr>
        <a:lstStyle/>
        <a:p>
          <a:pPr marL="0" lvl="0" indent="0" algn="l" defTabSz="711200">
            <a:lnSpc>
              <a:spcPct val="100000"/>
            </a:lnSpc>
            <a:spcBef>
              <a:spcPct val="0"/>
            </a:spcBef>
            <a:spcAft>
              <a:spcPct val="35000"/>
            </a:spcAft>
            <a:buNone/>
          </a:pPr>
          <a:r>
            <a:rPr lang="en-US" sz="1600" kern="1200" dirty="0"/>
            <a:t>Organizations should also share information about national resources available for individuals dealing with gambling issues, enhancing awareness and accessibility.</a:t>
          </a:r>
        </a:p>
      </dsp:txBody>
      <dsp:txXfrm>
        <a:off x="1989729" y="4277370"/>
        <a:ext cx="4200050" cy="1441375"/>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C5B495-6C50-B574-052B-F6ADC713FD6B}"/>
              </a:ext>
            </a:extLst>
          </p:cNvPr>
          <p:cNvSpPr>
            <a:spLocks noGrp="1"/>
          </p:cNvSpPr>
          <p:nvPr>
            <p:ph type="hdr" sz="quarter"/>
          </p:nvPr>
        </p:nvSpPr>
        <p:spPr>
          <a:xfrm>
            <a:off x="0" y="0"/>
            <a:ext cx="4161176" cy="366092"/>
          </a:xfrm>
          <a:prstGeom prst="rect">
            <a:avLst/>
          </a:prstGeom>
        </p:spPr>
        <p:txBody>
          <a:bodyPr vert="horz" lIns="94851" tIns="47425" rIns="94851" bIns="47425" rtlCol="0"/>
          <a:lstStyle>
            <a:lvl1pPr algn="l">
              <a:defRPr sz="1200"/>
            </a:lvl1pPr>
          </a:lstStyle>
          <a:p>
            <a:r>
              <a:rPr lang="en-US" dirty="0"/>
              <a:t>WCPG - 2025</a:t>
            </a:r>
          </a:p>
        </p:txBody>
      </p:sp>
      <p:sp>
        <p:nvSpPr>
          <p:cNvPr id="4" name="Footer Placeholder 3">
            <a:extLst>
              <a:ext uri="{FF2B5EF4-FFF2-40B4-BE49-F238E27FC236}">
                <a16:creationId xmlns:a16="http://schemas.microsoft.com/office/drawing/2014/main" id="{5A04C342-3D74-D1E4-D48F-AB4A5CE6E333}"/>
              </a:ext>
            </a:extLst>
          </p:cNvPr>
          <p:cNvSpPr>
            <a:spLocks noGrp="1"/>
          </p:cNvSpPr>
          <p:nvPr>
            <p:ph type="ftr" sz="quarter" idx="2"/>
          </p:nvPr>
        </p:nvSpPr>
        <p:spPr>
          <a:xfrm>
            <a:off x="0" y="6949110"/>
            <a:ext cx="4161176" cy="366091"/>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4AB19DE-BB8F-06DD-9612-E809D34BD029}"/>
              </a:ext>
            </a:extLst>
          </p:cNvPr>
          <p:cNvSpPr>
            <a:spLocks noGrp="1"/>
          </p:cNvSpPr>
          <p:nvPr>
            <p:ph type="sldNum" sz="quarter" idx="3"/>
          </p:nvPr>
        </p:nvSpPr>
        <p:spPr>
          <a:xfrm>
            <a:off x="5440025" y="6815115"/>
            <a:ext cx="4161176" cy="366091"/>
          </a:xfrm>
          <a:prstGeom prst="rect">
            <a:avLst/>
          </a:prstGeom>
        </p:spPr>
        <p:txBody>
          <a:bodyPr vert="horz" lIns="94851" tIns="47425" rIns="94851" bIns="47425" rtlCol="0" anchor="b"/>
          <a:lstStyle>
            <a:lvl1pPr algn="r">
              <a:defRPr sz="1200"/>
            </a:lvl1pPr>
          </a:lstStyle>
          <a:p>
            <a:fld id="{AEC09EB0-7DC2-4B46-9F6A-A6DB30473E53}" type="slidenum">
              <a:rPr lang="en-US" smtClean="0"/>
              <a:t>‹#›</a:t>
            </a:fld>
            <a:endParaRPr lang="en-US"/>
          </a:p>
        </p:txBody>
      </p:sp>
    </p:spTree>
    <p:extLst>
      <p:ext uri="{BB962C8B-B14F-4D97-AF65-F5344CB8AC3E}">
        <p14:creationId xmlns:p14="http://schemas.microsoft.com/office/powerpoint/2010/main" val="3596935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160520" cy="36703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5438458" y="3"/>
            <a:ext cx="4160520" cy="367030"/>
          </a:xfrm>
          <a:prstGeom prst="rect">
            <a:avLst/>
          </a:prstGeom>
        </p:spPr>
        <p:txBody>
          <a:bodyPr vert="horz" lIns="96653" tIns="48327" rIns="96653" bIns="48327" rtlCol="0"/>
          <a:lstStyle>
            <a:lvl1pPr algn="r">
              <a:defRPr sz="1200"/>
            </a:lvl1pPr>
          </a:lstStyle>
          <a:p>
            <a:fld id="{9B524698-3D21-4A13-B0AE-0EA44AA7F3F2}" type="datetimeFigureOut">
              <a:rPr lang="en-US" smtClean="0"/>
              <a:t>2/19/2025</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960120" y="3520442"/>
            <a:ext cx="7680960" cy="288036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53" tIns="48327" rIns="96653" bIns="48327" rtlCol="0" anchor="b"/>
          <a:lstStyle>
            <a:lvl1pPr algn="r">
              <a:defRPr sz="1200"/>
            </a:lvl1pPr>
          </a:lstStyle>
          <a:p>
            <a:fld id="{EED316CD-A1DD-4FF8-990B-8CB2977F66C4}" type="slidenum">
              <a:rPr lang="en-US" smtClean="0"/>
              <a:t>‹#›</a:t>
            </a:fld>
            <a:endParaRPr lang="en-US"/>
          </a:p>
        </p:txBody>
      </p:sp>
    </p:spTree>
    <p:extLst>
      <p:ext uri="{BB962C8B-B14F-4D97-AF65-F5344CB8AC3E}">
        <p14:creationId xmlns:p14="http://schemas.microsoft.com/office/powerpoint/2010/main" val="350958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In this presentation, we will explore the significant issue of workplace gambling. We will cover the definition, prevalence, and impacts of gambling in organizational settings, alongside the legal framework, policy development, implementation, and addressing gambling-related issues.
</a:t>
            </a:r>
          </a:p>
        </p:txBody>
      </p:sp>
      <p:sp>
        <p:nvSpPr>
          <p:cNvPr id="4" name="Slide Number Placeholder 3"/>
          <p:cNvSpPr>
            <a:spLocks noGrp="1"/>
          </p:cNvSpPr>
          <p:nvPr>
            <p:ph type="sldNum" sz="quarter" idx="5"/>
          </p:nvPr>
        </p:nvSpPr>
        <p:spPr/>
        <p:txBody>
          <a:bodyPr/>
          <a:lstStyle/>
          <a:p>
            <a:fld id="{CDD8E71F-1F66-4977-B7C4-850D7589B4EE}" type="slidenum">
              <a:rPr lang="en-US" smtClean="0"/>
              <a:t>1</a:t>
            </a:fld>
            <a:endParaRPr lang="en-US"/>
          </a:p>
        </p:txBody>
      </p:sp>
    </p:spTree>
    <p:extLst>
      <p:ext uri="{BB962C8B-B14F-4D97-AF65-F5344CB8AC3E}">
        <p14:creationId xmlns:p14="http://schemas.microsoft.com/office/powerpoint/2010/main" val="28579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Clarity is crucial in drafting guidelines to ensure all employees understand the rules regarding gambling in the workplace. This includes explicit definitions, examples, and a clear outline of acceptable behaviors.</a:t>
            </a:r>
          </a:p>
        </p:txBody>
      </p:sp>
      <p:sp>
        <p:nvSpPr>
          <p:cNvPr id="4" name="Slide Number Placeholder 3"/>
          <p:cNvSpPr>
            <a:spLocks noGrp="1"/>
          </p:cNvSpPr>
          <p:nvPr>
            <p:ph type="sldNum" sz="quarter" idx="5"/>
          </p:nvPr>
        </p:nvSpPr>
        <p:spPr/>
        <p:txBody>
          <a:bodyPr/>
          <a:lstStyle/>
          <a:p>
            <a:fld id="{CDD8E71F-1F66-4977-B7C4-850D7589B4EE}" type="slidenum">
              <a:rPr lang="en-US" smtClean="0"/>
              <a:t>10</a:t>
            </a:fld>
            <a:endParaRPr lang="en-US"/>
          </a:p>
        </p:txBody>
      </p:sp>
    </p:spTree>
    <p:extLst>
      <p:ext uri="{BB962C8B-B14F-4D97-AF65-F5344CB8AC3E}">
        <p14:creationId xmlns:p14="http://schemas.microsoft.com/office/powerpoint/2010/main" val="378891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Involving key stakeholders such as employees, HR, and legal advisors in the policy creation process ensures that the policies are relevant, practical, and widely accepted within the organization.</a:t>
            </a:r>
          </a:p>
        </p:txBody>
      </p:sp>
      <p:sp>
        <p:nvSpPr>
          <p:cNvPr id="4" name="Slide Number Placeholder 3"/>
          <p:cNvSpPr>
            <a:spLocks noGrp="1"/>
          </p:cNvSpPr>
          <p:nvPr>
            <p:ph type="sldNum" sz="quarter" idx="5"/>
          </p:nvPr>
        </p:nvSpPr>
        <p:spPr/>
        <p:txBody>
          <a:bodyPr/>
          <a:lstStyle/>
          <a:p>
            <a:fld id="{CDD8E71F-1F66-4977-B7C4-850D7589B4EE}" type="slidenum">
              <a:rPr lang="en-US" smtClean="0"/>
              <a:t>11</a:t>
            </a:fld>
            <a:endParaRPr lang="en-US"/>
          </a:p>
        </p:txBody>
      </p:sp>
    </p:spTree>
    <p:extLst>
      <p:ext uri="{BB962C8B-B14F-4D97-AF65-F5344CB8AC3E}">
        <p14:creationId xmlns:p14="http://schemas.microsoft.com/office/powerpoint/2010/main" val="2654880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Effective communication of gambling policies to employees is essential. Organizations should utilize various methods, such as employee meetings and written communications, to ensure everyone is informed.</a:t>
            </a:r>
          </a:p>
        </p:txBody>
      </p:sp>
      <p:sp>
        <p:nvSpPr>
          <p:cNvPr id="4" name="Slide Number Placeholder 3"/>
          <p:cNvSpPr>
            <a:spLocks noGrp="1"/>
          </p:cNvSpPr>
          <p:nvPr>
            <p:ph type="sldNum" sz="quarter" idx="5"/>
          </p:nvPr>
        </p:nvSpPr>
        <p:spPr/>
        <p:txBody>
          <a:bodyPr/>
          <a:lstStyle/>
          <a:p>
            <a:fld id="{CDD8E71F-1F66-4977-B7C4-850D7589B4EE}" type="slidenum">
              <a:rPr lang="en-US" smtClean="0"/>
              <a:t>12</a:t>
            </a:fld>
            <a:endParaRPr lang="en-US"/>
          </a:p>
        </p:txBody>
      </p:sp>
    </p:spTree>
    <p:extLst>
      <p:ext uri="{BB962C8B-B14F-4D97-AF65-F5344CB8AC3E}">
        <p14:creationId xmlns:p14="http://schemas.microsoft.com/office/powerpoint/2010/main" val="1458528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Training programs should be established to raise awareness about the risks of gambling and the organization's policies. This can help employees understand the implications and encourage responsible behavior.</a:t>
            </a:r>
          </a:p>
        </p:txBody>
      </p:sp>
      <p:sp>
        <p:nvSpPr>
          <p:cNvPr id="4" name="Slide Number Placeholder 3"/>
          <p:cNvSpPr>
            <a:spLocks noGrp="1"/>
          </p:cNvSpPr>
          <p:nvPr>
            <p:ph type="sldNum" sz="quarter" idx="5"/>
          </p:nvPr>
        </p:nvSpPr>
        <p:spPr/>
        <p:txBody>
          <a:bodyPr/>
          <a:lstStyle/>
          <a:p>
            <a:fld id="{CDD8E71F-1F66-4977-B7C4-850D7589B4EE}" type="slidenum">
              <a:rPr lang="en-US" smtClean="0"/>
              <a:t>13</a:t>
            </a:fld>
            <a:endParaRPr lang="en-US"/>
          </a:p>
        </p:txBody>
      </p:sp>
    </p:spTree>
    <p:extLst>
      <p:ext uri="{BB962C8B-B14F-4D97-AF65-F5344CB8AC3E}">
        <p14:creationId xmlns:p14="http://schemas.microsoft.com/office/powerpoint/2010/main" val="3052883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Monitoring compliance with gambling policies and enforcing consequences for violations are crucial. Organizations should establish procedures to report violations and ensure consistent enforcement of policies.</a:t>
            </a:r>
          </a:p>
        </p:txBody>
      </p:sp>
      <p:sp>
        <p:nvSpPr>
          <p:cNvPr id="4" name="Slide Number Placeholder 3"/>
          <p:cNvSpPr>
            <a:spLocks noGrp="1"/>
          </p:cNvSpPr>
          <p:nvPr>
            <p:ph type="sldNum" sz="quarter" idx="5"/>
          </p:nvPr>
        </p:nvSpPr>
        <p:spPr/>
        <p:txBody>
          <a:bodyPr/>
          <a:lstStyle/>
          <a:p>
            <a:fld id="{CDD8E71F-1F66-4977-B7C4-850D7589B4EE}" type="slidenum">
              <a:rPr lang="en-US" smtClean="0"/>
              <a:t>14</a:t>
            </a:fld>
            <a:endParaRPr lang="en-US"/>
          </a:p>
        </p:txBody>
      </p:sp>
    </p:spTree>
    <p:extLst>
      <p:ext uri="{BB962C8B-B14F-4D97-AF65-F5344CB8AC3E}">
        <p14:creationId xmlns:p14="http://schemas.microsoft.com/office/powerpoint/2010/main" val="397556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Recognizing the signs of problem gambling is key for employers. Signs can include changes in behavior, increased absenteeism, or financial issues, which may indicate a gambling problem.</a:t>
            </a:r>
          </a:p>
        </p:txBody>
      </p:sp>
      <p:sp>
        <p:nvSpPr>
          <p:cNvPr id="4" name="Slide Number Placeholder 3"/>
          <p:cNvSpPr>
            <a:spLocks noGrp="1"/>
          </p:cNvSpPr>
          <p:nvPr>
            <p:ph type="sldNum" sz="quarter" idx="5"/>
          </p:nvPr>
        </p:nvSpPr>
        <p:spPr/>
        <p:txBody>
          <a:bodyPr/>
          <a:lstStyle/>
          <a:p>
            <a:fld id="{CDD8E71F-1F66-4977-B7C4-850D7589B4EE}" type="slidenum">
              <a:rPr lang="en-US" smtClean="0"/>
              <a:t>15</a:t>
            </a:fld>
            <a:endParaRPr lang="en-US"/>
          </a:p>
        </p:txBody>
      </p:sp>
    </p:spTree>
    <p:extLst>
      <p:ext uri="{BB962C8B-B14F-4D97-AF65-F5344CB8AC3E}">
        <p14:creationId xmlns:p14="http://schemas.microsoft.com/office/powerpoint/2010/main" val="3194164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Employers should have support mechanisms in place for employees struggling with gambling problems. This can include referral to counseling services, employee assistance programs, or support groups.</a:t>
            </a:r>
          </a:p>
        </p:txBody>
      </p:sp>
      <p:sp>
        <p:nvSpPr>
          <p:cNvPr id="4" name="Slide Number Placeholder 3"/>
          <p:cNvSpPr>
            <a:spLocks noGrp="1"/>
          </p:cNvSpPr>
          <p:nvPr>
            <p:ph type="sldNum" sz="quarter" idx="5"/>
          </p:nvPr>
        </p:nvSpPr>
        <p:spPr/>
        <p:txBody>
          <a:bodyPr/>
          <a:lstStyle/>
          <a:p>
            <a:fld id="{CDD8E71F-1F66-4977-B7C4-850D7589B4EE}" type="slidenum">
              <a:rPr lang="en-US" smtClean="0"/>
              <a:t>16</a:t>
            </a:fld>
            <a:endParaRPr lang="en-US"/>
          </a:p>
        </p:txBody>
      </p:sp>
    </p:spTree>
    <p:extLst>
      <p:ext uri="{BB962C8B-B14F-4D97-AF65-F5344CB8AC3E}">
        <p14:creationId xmlns:p14="http://schemas.microsoft.com/office/powerpoint/2010/main" val="354074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Providing employees with access to external resources and assistance programs can be beneficial. Organizations should share information about national and local resources that support individuals facing gambling issues.</a:t>
            </a:r>
          </a:p>
        </p:txBody>
      </p:sp>
      <p:sp>
        <p:nvSpPr>
          <p:cNvPr id="4" name="Slide Number Placeholder 3"/>
          <p:cNvSpPr>
            <a:spLocks noGrp="1"/>
          </p:cNvSpPr>
          <p:nvPr>
            <p:ph type="sldNum" sz="quarter" idx="5"/>
          </p:nvPr>
        </p:nvSpPr>
        <p:spPr/>
        <p:txBody>
          <a:bodyPr/>
          <a:lstStyle/>
          <a:p>
            <a:fld id="{CDD8E71F-1F66-4977-B7C4-850D7589B4EE}" type="slidenum">
              <a:rPr lang="en-US" smtClean="0"/>
              <a:t>17</a:t>
            </a:fld>
            <a:endParaRPr lang="en-US"/>
          </a:p>
        </p:txBody>
      </p:sp>
    </p:spTree>
    <p:extLst>
      <p:ext uri="{BB962C8B-B14F-4D97-AF65-F5344CB8AC3E}">
        <p14:creationId xmlns:p14="http://schemas.microsoft.com/office/powerpoint/2010/main" val="355879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begin with an introduction to workplace gambling, including its definition and types, followed by a discussion on the legal framework and compliance requirements. Next, we’ll delve into how to develop and implement comprehensive policies, and finally, we will address how to support employees facing gambling-related issues.</a:t>
            </a:r>
          </a:p>
        </p:txBody>
      </p:sp>
      <p:sp>
        <p:nvSpPr>
          <p:cNvPr id="4" name="Slide Number Placeholder 3"/>
          <p:cNvSpPr>
            <a:spLocks noGrp="1"/>
          </p:cNvSpPr>
          <p:nvPr>
            <p:ph type="sldNum" sz="quarter" idx="5"/>
          </p:nvPr>
        </p:nvSpPr>
        <p:spPr/>
        <p:txBody>
          <a:bodyPr/>
          <a:lstStyle/>
          <a:p>
            <a:fld id="{CDD8E71F-1F66-4977-B7C4-850D7589B4EE}" type="slidenum">
              <a:rPr lang="en-US" smtClean="0"/>
              <a:t>2</a:t>
            </a:fld>
            <a:endParaRPr lang="en-US"/>
          </a:p>
        </p:txBody>
      </p:sp>
    </p:spTree>
    <p:extLst>
      <p:ext uri="{BB962C8B-B14F-4D97-AF65-F5344CB8AC3E}">
        <p14:creationId xmlns:p14="http://schemas.microsoft.com/office/powerpoint/2010/main" val="767337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Workplace gambling refers to any gambling activities that occur within the work environment. This can include informal betting among colleagues, office pools, or organized gambling events. Recognizing these types is critical for policy formulation.</a:t>
            </a:r>
          </a:p>
        </p:txBody>
      </p:sp>
      <p:sp>
        <p:nvSpPr>
          <p:cNvPr id="4" name="Slide Number Placeholder 3"/>
          <p:cNvSpPr>
            <a:spLocks noGrp="1"/>
          </p:cNvSpPr>
          <p:nvPr>
            <p:ph type="sldNum" sz="quarter" idx="5"/>
          </p:nvPr>
        </p:nvSpPr>
        <p:spPr/>
        <p:txBody>
          <a:bodyPr/>
          <a:lstStyle/>
          <a:p>
            <a:fld id="{CDD8E71F-1F66-4977-B7C4-850D7589B4EE}" type="slidenum">
              <a:rPr lang="en-US" smtClean="0"/>
              <a:t>3</a:t>
            </a:fld>
            <a:endParaRPr lang="en-US"/>
          </a:p>
        </p:txBody>
      </p:sp>
    </p:spTree>
    <p:extLst>
      <p:ext uri="{BB962C8B-B14F-4D97-AF65-F5344CB8AC3E}">
        <p14:creationId xmlns:p14="http://schemas.microsoft.com/office/powerpoint/2010/main" val="61620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Gambling in workplaces is more common than many may realize, with studies indicating that a significant number of employees engage in various forms of gambling during work hours. This prevalence can lead to issues such as decreased productivity.</a:t>
            </a:r>
          </a:p>
        </p:txBody>
      </p:sp>
      <p:sp>
        <p:nvSpPr>
          <p:cNvPr id="4" name="Slide Number Placeholder 3"/>
          <p:cNvSpPr>
            <a:spLocks noGrp="1"/>
          </p:cNvSpPr>
          <p:nvPr>
            <p:ph type="sldNum" sz="quarter" idx="5"/>
          </p:nvPr>
        </p:nvSpPr>
        <p:spPr/>
        <p:txBody>
          <a:bodyPr/>
          <a:lstStyle/>
          <a:p>
            <a:fld id="{CDD8E71F-1F66-4977-B7C4-850D7589B4EE}" type="slidenum">
              <a:rPr lang="en-US" smtClean="0"/>
              <a:t>4</a:t>
            </a:fld>
            <a:endParaRPr lang="en-US"/>
          </a:p>
        </p:txBody>
      </p:sp>
    </p:spTree>
    <p:extLst>
      <p:ext uri="{BB962C8B-B14F-4D97-AF65-F5344CB8AC3E}">
        <p14:creationId xmlns:p14="http://schemas.microsoft.com/office/powerpoint/2010/main" val="317563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potential risks of workplace gambling include reduced employee productivity, increased absenteeism, and potential legal liabilities. Understanding these impacts is crucial for organizations to mitigate risks effectively.</a:t>
            </a:r>
          </a:p>
        </p:txBody>
      </p:sp>
      <p:sp>
        <p:nvSpPr>
          <p:cNvPr id="4" name="Slide Number Placeholder 3"/>
          <p:cNvSpPr>
            <a:spLocks noGrp="1"/>
          </p:cNvSpPr>
          <p:nvPr>
            <p:ph type="sldNum" sz="quarter" idx="5"/>
          </p:nvPr>
        </p:nvSpPr>
        <p:spPr/>
        <p:txBody>
          <a:bodyPr/>
          <a:lstStyle/>
          <a:p>
            <a:fld id="{CDD8E71F-1F66-4977-B7C4-850D7589B4EE}" type="slidenum">
              <a:rPr lang="en-US" smtClean="0"/>
              <a:t>5</a:t>
            </a:fld>
            <a:endParaRPr lang="en-US"/>
          </a:p>
        </p:txBody>
      </p:sp>
    </p:spTree>
    <p:extLst>
      <p:ext uri="{BB962C8B-B14F-4D97-AF65-F5344CB8AC3E}">
        <p14:creationId xmlns:p14="http://schemas.microsoft.com/office/powerpoint/2010/main" val="3684037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Organizations must be aware of local, state, and federal laws regarding gambling, as these regulations can vary significantly and may impose restrictions on certain types of gambling activities within the workplace.</a:t>
            </a:r>
          </a:p>
        </p:txBody>
      </p:sp>
      <p:sp>
        <p:nvSpPr>
          <p:cNvPr id="4" name="Slide Number Placeholder 3"/>
          <p:cNvSpPr>
            <a:spLocks noGrp="1"/>
          </p:cNvSpPr>
          <p:nvPr>
            <p:ph type="sldNum" sz="quarter" idx="5"/>
          </p:nvPr>
        </p:nvSpPr>
        <p:spPr/>
        <p:txBody>
          <a:bodyPr/>
          <a:lstStyle/>
          <a:p>
            <a:fld id="{CDD8E71F-1F66-4977-B7C4-850D7589B4EE}" type="slidenum">
              <a:rPr lang="en-US" smtClean="0"/>
              <a:t>6</a:t>
            </a:fld>
            <a:endParaRPr lang="en-US"/>
          </a:p>
        </p:txBody>
      </p:sp>
    </p:spTree>
    <p:extLst>
      <p:ext uri="{BB962C8B-B14F-4D97-AF65-F5344CB8AC3E}">
        <p14:creationId xmlns:p14="http://schemas.microsoft.com/office/powerpoint/2010/main" val="53481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Employers have a responsibility to create a safe and productive work environment. Failure to address gambling issues can lead to liability for the organization, emphasizing the need for clear policies.</a:t>
            </a:r>
          </a:p>
        </p:txBody>
      </p:sp>
      <p:sp>
        <p:nvSpPr>
          <p:cNvPr id="4" name="Slide Number Placeholder 3"/>
          <p:cNvSpPr>
            <a:spLocks noGrp="1"/>
          </p:cNvSpPr>
          <p:nvPr>
            <p:ph type="sldNum" sz="quarter" idx="5"/>
          </p:nvPr>
        </p:nvSpPr>
        <p:spPr/>
        <p:txBody>
          <a:bodyPr/>
          <a:lstStyle/>
          <a:p>
            <a:fld id="{CDD8E71F-1F66-4977-B7C4-850D7589B4EE}" type="slidenum">
              <a:rPr lang="en-US" smtClean="0"/>
              <a:t>7</a:t>
            </a:fld>
            <a:endParaRPr lang="en-US"/>
          </a:p>
        </p:txBody>
      </p:sp>
    </p:spTree>
    <p:extLst>
      <p:ext uri="{BB962C8B-B14F-4D97-AF65-F5344CB8AC3E}">
        <p14:creationId xmlns:p14="http://schemas.microsoft.com/office/powerpoint/2010/main" val="299393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Different industries may have unique considerations related to workplace gambling. For instance, sectors such as finance and hospitality may be more prone to gambling activities, necessitating tailored policies.</a:t>
            </a:r>
          </a:p>
        </p:txBody>
      </p:sp>
      <p:sp>
        <p:nvSpPr>
          <p:cNvPr id="4" name="Slide Number Placeholder 3"/>
          <p:cNvSpPr>
            <a:spLocks noGrp="1"/>
          </p:cNvSpPr>
          <p:nvPr>
            <p:ph type="sldNum" sz="quarter" idx="5"/>
          </p:nvPr>
        </p:nvSpPr>
        <p:spPr/>
        <p:txBody>
          <a:bodyPr/>
          <a:lstStyle/>
          <a:p>
            <a:fld id="{CDD8E71F-1F66-4977-B7C4-850D7589B4EE}" type="slidenum">
              <a:rPr lang="en-US" smtClean="0"/>
              <a:t>8</a:t>
            </a:fld>
            <a:endParaRPr lang="en-US"/>
          </a:p>
        </p:txBody>
      </p:sp>
    </p:spTree>
    <p:extLst>
      <p:ext uri="{BB962C8B-B14F-4D97-AF65-F5344CB8AC3E}">
        <p14:creationId xmlns:p14="http://schemas.microsoft.com/office/powerpoint/2010/main" val="36738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effective workplace gambling policy should define what constitutes gambling, outline prohibited behaviors, and establish clear consequences for violations. Comprehensive policies can help deter inappropriate gambling activities.</a:t>
            </a:r>
          </a:p>
        </p:txBody>
      </p:sp>
      <p:sp>
        <p:nvSpPr>
          <p:cNvPr id="4" name="Slide Number Placeholder 3"/>
          <p:cNvSpPr>
            <a:spLocks noGrp="1"/>
          </p:cNvSpPr>
          <p:nvPr>
            <p:ph type="sldNum" sz="quarter" idx="5"/>
          </p:nvPr>
        </p:nvSpPr>
        <p:spPr/>
        <p:txBody>
          <a:bodyPr/>
          <a:lstStyle/>
          <a:p>
            <a:fld id="{CDD8E71F-1F66-4977-B7C4-850D7589B4EE}" type="slidenum">
              <a:rPr lang="en-US" smtClean="0"/>
              <a:t>9</a:t>
            </a:fld>
            <a:endParaRPr lang="en-US"/>
          </a:p>
        </p:txBody>
      </p:sp>
    </p:spTree>
    <p:extLst>
      <p:ext uri="{BB962C8B-B14F-4D97-AF65-F5344CB8AC3E}">
        <p14:creationId xmlns:p14="http://schemas.microsoft.com/office/powerpoint/2010/main" val="173300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2/19/2025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6803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2/19/2025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9577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2/19/2025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1926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2/19/2025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981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2/19/2025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5624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2/19/2025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8449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2/19/2025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9300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2/19/2025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628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2/19/2025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607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2/19/2025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867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2/19/2025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5176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2/19/2025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701220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846B4F-C734-C50A-5EFB-681FB25B1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os on office desk with a lot of things onto">
            <a:extLst>
              <a:ext uri="{FF2B5EF4-FFF2-40B4-BE49-F238E27FC236}">
                <a16:creationId xmlns:a16="http://schemas.microsoft.com/office/drawing/2014/main" id="{DC0372EE-D79D-49F9-A474-410961725C58}"/>
              </a:ext>
            </a:extLst>
          </p:cNvPr>
          <p:cNvPicPr>
            <a:picLocks noChangeAspect="1"/>
          </p:cNvPicPr>
          <p:nvPr/>
        </p:nvPicPr>
        <p:blipFill>
          <a:blip r:embed="rId3"/>
          <a:srcRect l="16485" r="16787" b="1"/>
          <a:stretch/>
        </p:blipFill>
        <p:spPr>
          <a:xfrm>
            <a:off x="1190113" y="1160168"/>
            <a:ext cx="4535401" cy="4536803"/>
          </a:xfrm>
          <a:prstGeom prst="rect">
            <a:avLst/>
          </a:prstGeom>
        </p:spPr>
      </p:pic>
      <p:sp>
        <p:nvSpPr>
          <p:cNvPr id="2" name="Title 1">
            <a:extLst>
              <a:ext uri="{FF2B5EF4-FFF2-40B4-BE49-F238E27FC236}">
                <a16:creationId xmlns:a16="http://schemas.microsoft.com/office/drawing/2014/main" id="{FA450FA1-E275-09F3-3965-05802AA03733}"/>
              </a:ext>
            </a:extLst>
          </p:cNvPr>
          <p:cNvSpPr>
            <a:spLocks noGrp="1"/>
          </p:cNvSpPr>
          <p:nvPr>
            <p:ph type="ctrTitle"/>
          </p:nvPr>
        </p:nvSpPr>
        <p:spPr>
          <a:xfrm>
            <a:off x="6546870" y="1255368"/>
            <a:ext cx="4540945" cy="2356966"/>
          </a:xfrm>
        </p:spPr>
        <p:txBody>
          <a:bodyPr>
            <a:normAutofit/>
          </a:bodyPr>
          <a:lstStyle/>
          <a:p>
            <a:pPr algn="l"/>
            <a:r>
              <a:rPr lang="en-US" sz="3700" dirty="0"/>
              <a:t>Organizational Policies and Rules About Workplace Gambling</a:t>
            </a:r>
          </a:p>
        </p:txBody>
      </p:sp>
      <p:sp>
        <p:nvSpPr>
          <p:cNvPr id="3" name="Subtitle 2">
            <a:extLst>
              <a:ext uri="{FF2B5EF4-FFF2-40B4-BE49-F238E27FC236}">
                <a16:creationId xmlns:a16="http://schemas.microsoft.com/office/drawing/2014/main" id="{B7E903FF-91EC-5B72-6F3B-44620F8DA39F}"/>
              </a:ext>
            </a:extLst>
          </p:cNvPr>
          <p:cNvSpPr>
            <a:spLocks noGrp="1"/>
          </p:cNvSpPr>
          <p:nvPr>
            <p:ph type="subTitle" idx="1"/>
          </p:nvPr>
        </p:nvSpPr>
        <p:spPr>
          <a:xfrm>
            <a:off x="6466488" y="4491618"/>
            <a:ext cx="5296534" cy="1487097"/>
          </a:xfrm>
        </p:spPr>
        <p:txBody>
          <a:bodyPr>
            <a:normAutofit/>
          </a:bodyPr>
          <a:lstStyle/>
          <a:p>
            <a:r>
              <a:rPr lang="en-US" sz="2400" dirty="0"/>
              <a:t>Understanding gambling implications in organizational environments</a:t>
            </a:r>
          </a:p>
        </p:txBody>
      </p:sp>
    </p:spTree>
    <p:extLst>
      <p:ext uri="{BB962C8B-B14F-4D97-AF65-F5344CB8AC3E}">
        <p14:creationId xmlns:p14="http://schemas.microsoft.com/office/powerpoint/2010/main" val="182180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uple of of job applications.">
            <a:extLst>
              <a:ext uri="{FF2B5EF4-FFF2-40B4-BE49-F238E27FC236}">
                <a16:creationId xmlns:a16="http://schemas.microsoft.com/office/drawing/2014/main" id="{8DF2BCAE-FBCC-4F23-B99F-0B17C3F3933D}"/>
              </a:ext>
            </a:extLst>
          </p:cNvPr>
          <p:cNvPicPr>
            <a:picLocks noGrp="1" noChangeAspect="1"/>
          </p:cNvPicPr>
          <p:nvPr>
            <p:ph sz="half" idx="1"/>
          </p:nvPr>
        </p:nvPicPr>
        <p:blipFill>
          <a:blip r:embed="rId3"/>
          <a:srcRect l="13307" r="38899" b="-1"/>
          <a:stretch/>
        </p:blipFill>
        <p:spPr>
          <a:xfrm>
            <a:off x="20" y="10"/>
            <a:ext cx="4910308" cy="6857990"/>
          </a:xfrm>
          <a:prstGeom prst="rect">
            <a:avLst/>
          </a:prstGeom>
        </p:spPr>
      </p:pic>
      <p:sp>
        <p:nvSpPr>
          <p:cNvPr id="2" name="Title 1">
            <a:extLst>
              <a:ext uri="{FF2B5EF4-FFF2-40B4-BE49-F238E27FC236}">
                <a16:creationId xmlns:a16="http://schemas.microsoft.com/office/drawing/2014/main" id="{A6365232-A96F-D0FD-2392-7900D9CA950C}"/>
              </a:ext>
            </a:extLst>
          </p:cNvPr>
          <p:cNvSpPr>
            <a:spLocks noGrp="1"/>
          </p:cNvSpPr>
          <p:nvPr>
            <p:ph type="title"/>
          </p:nvPr>
        </p:nvSpPr>
        <p:spPr>
          <a:xfrm>
            <a:off x="5568537" y="343617"/>
            <a:ext cx="5916168" cy="1527048"/>
          </a:xfrm>
        </p:spPr>
        <p:txBody>
          <a:bodyPr vert="horz" lIns="91440" tIns="45720" rIns="91440" bIns="45720" rtlCol="0" anchor="b">
            <a:normAutofit/>
          </a:bodyPr>
          <a:lstStyle/>
          <a:p>
            <a:r>
              <a:rPr lang="en-US" b="1" kern="1200" dirty="0">
                <a:solidFill>
                  <a:schemeClr val="tx1"/>
                </a:solidFill>
                <a:latin typeface="+mj-lt"/>
                <a:ea typeface="+mj-ea"/>
                <a:cs typeface="+mj-cs"/>
              </a:rPr>
              <a:t>Drafting Clear Guidelines and Rules</a:t>
            </a:r>
          </a:p>
        </p:txBody>
      </p:sp>
      <p:sp>
        <p:nvSpPr>
          <p:cNvPr id="4" name="Content Placeholder 3">
            <a:extLst>
              <a:ext uri="{FF2B5EF4-FFF2-40B4-BE49-F238E27FC236}">
                <a16:creationId xmlns:a16="http://schemas.microsoft.com/office/drawing/2014/main" id="{8C60A29D-9694-216F-E034-D9DA8CF302C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600" b="1" dirty="0"/>
              <a:t>Importance of Clarity</a:t>
            </a:r>
          </a:p>
          <a:p>
            <a:pPr marL="0" lvl="1" indent="0">
              <a:buNone/>
            </a:pPr>
            <a:r>
              <a:rPr lang="en-US" sz="1600" dirty="0"/>
              <a:t>Clarity helps employees understand the rules effectively, reducing confusion and promoting compliance.</a:t>
            </a:r>
          </a:p>
          <a:p>
            <a:pPr marL="0" indent="0">
              <a:spcBef>
                <a:spcPts val="2500"/>
              </a:spcBef>
              <a:buNone/>
            </a:pPr>
            <a:r>
              <a:rPr lang="en-US" sz="1600" b="1" dirty="0"/>
              <a:t>Explicit Definitions</a:t>
            </a:r>
          </a:p>
          <a:p>
            <a:pPr marL="0" lvl="1" indent="0">
              <a:buNone/>
            </a:pPr>
            <a:r>
              <a:rPr lang="en-US" sz="1600" dirty="0"/>
              <a:t>Providing explicit definitions ensures that all terms are understood the same way by everyone involved.</a:t>
            </a:r>
          </a:p>
          <a:p>
            <a:pPr marL="0" indent="0">
              <a:spcBef>
                <a:spcPts val="2500"/>
              </a:spcBef>
              <a:buNone/>
            </a:pPr>
            <a:r>
              <a:rPr lang="en-US" sz="1600" b="1" dirty="0"/>
              <a:t>Acceptable Behaviors</a:t>
            </a:r>
          </a:p>
          <a:p>
            <a:pPr marL="0" lvl="1" indent="0">
              <a:buNone/>
            </a:pPr>
            <a:r>
              <a:rPr lang="en-US" sz="1600" dirty="0"/>
              <a:t>Outlining acceptable behaviors provides a framework for employees to follow, ensuring a respectful workplace.</a:t>
            </a:r>
          </a:p>
        </p:txBody>
      </p:sp>
    </p:spTree>
    <p:extLst>
      <p:ext uri="{BB962C8B-B14F-4D97-AF65-F5344CB8AC3E}">
        <p14:creationId xmlns:p14="http://schemas.microsoft.com/office/powerpoint/2010/main" val="35336579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oup of people talking">
            <a:extLst>
              <a:ext uri="{FF2B5EF4-FFF2-40B4-BE49-F238E27FC236}">
                <a16:creationId xmlns:a16="http://schemas.microsoft.com/office/drawing/2014/main" id="{455A6782-8EF3-4BA3-9774-4D8554F954FD}"/>
              </a:ext>
            </a:extLst>
          </p:cNvPr>
          <p:cNvPicPr>
            <a:picLocks noGrp="1" noChangeAspect="1"/>
          </p:cNvPicPr>
          <p:nvPr>
            <p:ph sz="half" idx="1"/>
          </p:nvPr>
        </p:nvPicPr>
        <p:blipFill>
          <a:blip r:embed="rId3"/>
          <a:srcRect l="38641" r="13566" b="-1"/>
          <a:stretch/>
        </p:blipFill>
        <p:spPr>
          <a:xfrm>
            <a:off x="20" y="10"/>
            <a:ext cx="4910308" cy="6857990"/>
          </a:xfrm>
          <a:prstGeom prst="rect">
            <a:avLst/>
          </a:prstGeom>
        </p:spPr>
      </p:pic>
      <p:sp>
        <p:nvSpPr>
          <p:cNvPr id="2" name="Title 1">
            <a:extLst>
              <a:ext uri="{FF2B5EF4-FFF2-40B4-BE49-F238E27FC236}">
                <a16:creationId xmlns:a16="http://schemas.microsoft.com/office/drawing/2014/main" id="{2DD0B081-474E-C2DC-90E9-1EDEC8DDA2BB}"/>
              </a:ext>
            </a:extLst>
          </p:cNvPr>
          <p:cNvSpPr>
            <a:spLocks noGrp="1"/>
          </p:cNvSpPr>
          <p:nvPr>
            <p:ph type="title"/>
          </p:nvPr>
        </p:nvSpPr>
        <p:spPr>
          <a:xfrm>
            <a:off x="5568537" y="138594"/>
            <a:ext cx="5916168" cy="1527048"/>
          </a:xfrm>
        </p:spPr>
        <p:txBody>
          <a:bodyPr vert="horz" lIns="91440" tIns="45720" rIns="91440" bIns="45720" rtlCol="0" anchor="b">
            <a:normAutofit/>
          </a:bodyPr>
          <a:lstStyle/>
          <a:p>
            <a:r>
              <a:rPr lang="en-US" b="1" kern="1200" dirty="0">
                <a:solidFill>
                  <a:schemeClr val="tx1"/>
                </a:solidFill>
                <a:latin typeface="+mj-lt"/>
                <a:ea typeface="+mj-ea"/>
                <a:cs typeface="+mj-cs"/>
              </a:rPr>
              <a:t>Involving Stakeholders in Policy Creation</a:t>
            </a:r>
          </a:p>
        </p:txBody>
      </p:sp>
      <p:sp>
        <p:nvSpPr>
          <p:cNvPr id="4" name="Content Placeholder 3">
            <a:extLst>
              <a:ext uri="{FF2B5EF4-FFF2-40B4-BE49-F238E27FC236}">
                <a16:creationId xmlns:a16="http://schemas.microsoft.com/office/drawing/2014/main" id="{C85014D8-5D54-3319-6F90-0A2A7B9E642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Autofit/>
          </a:bodyPr>
          <a:lstStyle/>
          <a:p>
            <a:pPr marL="0" indent="0">
              <a:spcBef>
                <a:spcPts val="2500"/>
              </a:spcBef>
              <a:buNone/>
            </a:pPr>
            <a:r>
              <a:rPr lang="en-US" sz="1600" b="1" dirty="0"/>
              <a:t>Stakeholder Engagement</a:t>
            </a:r>
          </a:p>
          <a:p>
            <a:pPr marL="0" lvl="1" indent="0">
              <a:buNone/>
            </a:pPr>
            <a:r>
              <a:rPr lang="en-US" sz="1600" dirty="0"/>
              <a:t>Engaging stakeholders such as employees and HR during policy creation promotes relevance and practicality in the proposed policies.</a:t>
            </a:r>
          </a:p>
          <a:p>
            <a:pPr marL="0" indent="0">
              <a:spcBef>
                <a:spcPts val="2500"/>
              </a:spcBef>
              <a:buNone/>
            </a:pPr>
            <a:r>
              <a:rPr lang="en-US" sz="1600" b="1" dirty="0"/>
              <a:t>Legal Advisors' Input</a:t>
            </a:r>
          </a:p>
          <a:p>
            <a:pPr marL="0" lvl="1" indent="0">
              <a:buNone/>
            </a:pPr>
            <a:r>
              <a:rPr lang="en-US" sz="1600" dirty="0"/>
              <a:t>Involving legal advisors ensures that policies comply with regulations and minimize potential legal issues.</a:t>
            </a:r>
          </a:p>
          <a:p>
            <a:pPr marL="0" indent="0">
              <a:spcBef>
                <a:spcPts val="2500"/>
              </a:spcBef>
              <a:buNone/>
            </a:pPr>
            <a:r>
              <a:rPr lang="en-US" sz="1600" b="1" dirty="0"/>
              <a:t>Widespread Acceptance</a:t>
            </a:r>
          </a:p>
          <a:p>
            <a:pPr marL="0" lvl="1" indent="0">
              <a:buNone/>
            </a:pPr>
            <a:r>
              <a:rPr lang="en-US" sz="1600" dirty="0"/>
              <a:t>Including various perspectives in policy development fosters acceptance and commitment from all stakeholders within the organization.</a:t>
            </a:r>
          </a:p>
        </p:txBody>
      </p:sp>
    </p:spTree>
    <p:extLst>
      <p:ext uri="{BB962C8B-B14F-4D97-AF65-F5344CB8AC3E}">
        <p14:creationId xmlns:p14="http://schemas.microsoft.com/office/powerpoint/2010/main" val="1904739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19165A4-9114-587B-C310-6A6080604181}"/>
              </a:ext>
            </a:extLst>
          </p:cNvPr>
          <p:cNvSpPr>
            <a:spLocks noGrp="1"/>
          </p:cNvSpPr>
          <p:nvPr>
            <p:ph type="title"/>
          </p:nvPr>
        </p:nvSpPr>
        <p:spPr>
          <a:xfrm>
            <a:off x="614679" y="548639"/>
            <a:ext cx="3977640" cy="5719640"/>
          </a:xfrm>
        </p:spPr>
        <p:txBody>
          <a:bodyPr anchor="t">
            <a:normAutofit/>
          </a:bodyPr>
          <a:lstStyle/>
          <a:p>
            <a:r>
              <a:rPr lang="en-US"/>
              <a:t>Communicating Policies to Employees</a:t>
            </a:r>
          </a:p>
        </p:txBody>
      </p:sp>
      <p:graphicFrame>
        <p:nvGraphicFramePr>
          <p:cNvPr id="4" name="Content Placeholder 4">
            <a:extLst>
              <a:ext uri="{FF2B5EF4-FFF2-40B4-BE49-F238E27FC236}">
                <a16:creationId xmlns:a16="http://schemas.microsoft.com/office/drawing/2014/main" id="{3339EFF2-779B-4634-8600-458AFECD8B42}"/>
              </a:ext>
            </a:extLst>
          </p:cNvPr>
          <p:cNvGraphicFramePr>
            <a:graphicFrameLocks noGrp="1"/>
          </p:cNvGraphicFramePr>
          <p:nvPr>
            <p:ph idx="1"/>
            <p:extLst>
              <p:ext uri="{D42A27DB-BD31-4B8C-83A1-F6EECF244321}">
                <p14:modId xmlns:p14="http://schemas.microsoft.com/office/powerpoint/2010/main" val="1791652393"/>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71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885901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 theme concept, with stack of dollar bills in the center, with office desks around. vibrant color template background">
            <a:extLst>
              <a:ext uri="{FF2B5EF4-FFF2-40B4-BE49-F238E27FC236}">
                <a16:creationId xmlns:a16="http://schemas.microsoft.com/office/drawing/2014/main" id="{7C0EF1D5-EC16-47DC-BFFC-17BE715E33C6}"/>
              </a:ext>
            </a:extLst>
          </p:cNvPr>
          <p:cNvPicPr>
            <a:picLocks noGrp="1" noChangeAspect="1"/>
          </p:cNvPicPr>
          <p:nvPr>
            <p:ph sz="half" idx="1"/>
          </p:nvPr>
        </p:nvPicPr>
        <p:blipFill>
          <a:blip r:embed="rId3"/>
          <a:srcRect l="22612" r="5788"/>
          <a:stretch/>
        </p:blipFill>
        <p:spPr>
          <a:xfrm>
            <a:off x="20" y="10"/>
            <a:ext cx="4910308" cy="6857990"/>
          </a:xfrm>
          <a:prstGeom prst="rect">
            <a:avLst/>
          </a:prstGeom>
        </p:spPr>
      </p:pic>
      <p:sp>
        <p:nvSpPr>
          <p:cNvPr id="2" name="Title 1">
            <a:extLst>
              <a:ext uri="{FF2B5EF4-FFF2-40B4-BE49-F238E27FC236}">
                <a16:creationId xmlns:a16="http://schemas.microsoft.com/office/drawing/2014/main" id="{9F1B68F5-A34C-CA56-3CA8-7B3215995274}"/>
              </a:ext>
            </a:extLst>
          </p:cNvPr>
          <p:cNvSpPr>
            <a:spLocks noGrp="1"/>
          </p:cNvSpPr>
          <p:nvPr>
            <p:ph type="title"/>
          </p:nvPr>
        </p:nvSpPr>
        <p:spPr>
          <a:xfrm>
            <a:off x="5568537" y="138594"/>
            <a:ext cx="5916168" cy="1527048"/>
          </a:xfrm>
        </p:spPr>
        <p:txBody>
          <a:bodyPr vert="horz" lIns="91440" tIns="45720" rIns="91440" bIns="45720" rtlCol="0" anchor="b">
            <a:normAutofit/>
          </a:bodyPr>
          <a:lstStyle/>
          <a:p>
            <a:r>
              <a:rPr lang="en-US" b="1" kern="1200" dirty="0">
                <a:solidFill>
                  <a:schemeClr val="tx1"/>
                </a:solidFill>
                <a:latin typeface="+mj-lt"/>
                <a:ea typeface="+mj-ea"/>
                <a:cs typeface="+mj-cs"/>
              </a:rPr>
              <a:t>Training and Awareness Programs</a:t>
            </a:r>
          </a:p>
        </p:txBody>
      </p:sp>
      <p:sp>
        <p:nvSpPr>
          <p:cNvPr id="4" name="Content Placeholder 3">
            <a:extLst>
              <a:ext uri="{FF2B5EF4-FFF2-40B4-BE49-F238E27FC236}">
                <a16:creationId xmlns:a16="http://schemas.microsoft.com/office/drawing/2014/main" id="{25203942-1EF5-9266-2651-321126DE880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023364"/>
            <a:ext cx="5916168" cy="4095078"/>
          </a:xfrm>
        </p:spPr>
        <p:txBody>
          <a:bodyPr>
            <a:noAutofit/>
          </a:bodyPr>
          <a:lstStyle/>
          <a:p>
            <a:pPr marL="0" indent="0">
              <a:spcBef>
                <a:spcPts val="2500"/>
              </a:spcBef>
              <a:buNone/>
            </a:pPr>
            <a:r>
              <a:rPr lang="en-US" sz="1600" b="1" dirty="0"/>
              <a:t>Importance of Training Programs</a:t>
            </a:r>
          </a:p>
          <a:p>
            <a:pPr marL="0" lvl="1" indent="0">
              <a:buNone/>
            </a:pPr>
            <a:r>
              <a:rPr lang="en-US" sz="1600" dirty="0"/>
              <a:t>Establishing training programs is essential to raise awareness about gambling risks and encourage responsible behavior among employees.</a:t>
            </a:r>
          </a:p>
          <a:p>
            <a:pPr marL="0" indent="0">
              <a:spcBef>
                <a:spcPts val="2500"/>
              </a:spcBef>
              <a:buNone/>
            </a:pPr>
            <a:r>
              <a:rPr lang="en-US" sz="1600" b="1" dirty="0"/>
              <a:t>Understanding Gambling Risks</a:t>
            </a:r>
          </a:p>
          <a:p>
            <a:pPr marL="0" lvl="1" indent="0">
              <a:buNone/>
            </a:pPr>
            <a:r>
              <a:rPr lang="en-US" sz="1600" dirty="0"/>
              <a:t>Training should cover the implications of gambling, helping employees recognize the associated risks and consequences.</a:t>
            </a:r>
          </a:p>
          <a:p>
            <a:pPr marL="0" indent="0">
              <a:spcBef>
                <a:spcPts val="2500"/>
              </a:spcBef>
              <a:buNone/>
            </a:pPr>
            <a:r>
              <a:rPr lang="en-US" sz="1600" b="1" dirty="0"/>
              <a:t>Organizational Policies</a:t>
            </a:r>
          </a:p>
          <a:p>
            <a:pPr marL="0" lvl="1" indent="0">
              <a:buNone/>
            </a:pPr>
            <a:r>
              <a:rPr lang="en-US" sz="1600" dirty="0"/>
              <a:t>Awareness programs should include the organization's policies regarding gambling, fostering a culture of responsibility and compliance.</a:t>
            </a:r>
          </a:p>
        </p:txBody>
      </p:sp>
    </p:spTree>
    <p:extLst>
      <p:ext uri="{BB962C8B-B14F-4D97-AF65-F5344CB8AC3E}">
        <p14:creationId xmlns:p14="http://schemas.microsoft.com/office/powerpoint/2010/main" val="35351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oker chips on top of smart phone display- online gambling">
            <a:extLst>
              <a:ext uri="{FF2B5EF4-FFF2-40B4-BE49-F238E27FC236}">
                <a16:creationId xmlns:a16="http://schemas.microsoft.com/office/drawing/2014/main" id="{D6A43002-EA09-4329-9EE6-85756A7BDDD5}"/>
              </a:ext>
            </a:extLst>
          </p:cNvPr>
          <p:cNvPicPr>
            <a:picLocks noGrp="1" noChangeAspect="1"/>
          </p:cNvPicPr>
          <p:nvPr>
            <p:ph sz="half" idx="1"/>
          </p:nvPr>
        </p:nvPicPr>
        <p:blipFill>
          <a:blip r:embed="rId3"/>
          <a:srcRect l="26437" r="25770" b="-1"/>
          <a:stretch/>
        </p:blipFill>
        <p:spPr>
          <a:xfrm>
            <a:off x="20" y="10"/>
            <a:ext cx="4910308" cy="6857990"/>
          </a:xfrm>
          <a:prstGeom prst="rect">
            <a:avLst/>
          </a:prstGeom>
        </p:spPr>
      </p:pic>
      <p:sp>
        <p:nvSpPr>
          <p:cNvPr id="2" name="Title 1">
            <a:extLst>
              <a:ext uri="{FF2B5EF4-FFF2-40B4-BE49-F238E27FC236}">
                <a16:creationId xmlns:a16="http://schemas.microsoft.com/office/drawing/2014/main" id="{3BA9685D-E440-AA33-8D5E-5A8513EA3FB5}"/>
              </a:ext>
            </a:extLst>
          </p:cNvPr>
          <p:cNvSpPr>
            <a:spLocks noGrp="1"/>
          </p:cNvSpPr>
          <p:nvPr>
            <p:ph type="title"/>
          </p:nvPr>
        </p:nvSpPr>
        <p:spPr>
          <a:xfrm>
            <a:off x="5478102" y="343617"/>
            <a:ext cx="5916168"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Monitoring and Enforcement Mechanisms</a:t>
            </a:r>
          </a:p>
        </p:txBody>
      </p:sp>
      <p:sp>
        <p:nvSpPr>
          <p:cNvPr id="4" name="Content Placeholder 3">
            <a:extLst>
              <a:ext uri="{FF2B5EF4-FFF2-40B4-BE49-F238E27FC236}">
                <a16:creationId xmlns:a16="http://schemas.microsoft.com/office/drawing/2014/main" id="{7A595AA4-73D5-C4A2-8911-237AECCFA4B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600" b="1" dirty="0"/>
              <a:t>Importance of Monitoring</a:t>
            </a:r>
          </a:p>
          <a:p>
            <a:pPr marL="0" lvl="1" indent="0">
              <a:buNone/>
            </a:pPr>
            <a:r>
              <a:rPr lang="en-US" sz="1600" dirty="0"/>
              <a:t>Monitoring compliance with gambling policies is essential to ensure fair practices and protect consumers.</a:t>
            </a:r>
          </a:p>
          <a:p>
            <a:pPr marL="0" indent="0">
              <a:spcBef>
                <a:spcPts val="2500"/>
              </a:spcBef>
              <a:buNone/>
            </a:pPr>
            <a:r>
              <a:rPr lang="en-US" sz="1600" b="1" dirty="0"/>
              <a:t>Enforcement of Policies</a:t>
            </a:r>
          </a:p>
          <a:p>
            <a:pPr marL="0" lvl="1" indent="0">
              <a:buNone/>
            </a:pPr>
            <a:r>
              <a:rPr lang="en-US" sz="1600" dirty="0"/>
              <a:t>Enforcing consequences for policy violations is crucial to maintaining integrity within the gambling sector.</a:t>
            </a:r>
          </a:p>
          <a:p>
            <a:pPr marL="0" indent="0">
              <a:spcBef>
                <a:spcPts val="2500"/>
              </a:spcBef>
              <a:buNone/>
            </a:pPr>
            <a:r>
              <a:rPr lang="en-US" sz="1600" b="1" dirty="0"/>
              <a:t>Reporting Procedures</a:t>
            </a:r>
          </a:p>
          <a:p>
            <a:pPr marL="0" lvl="1" indent="0">
              <a:buNone/>
            </a:pPr>
            <a:r>
              <a:rPr lang="en-US" sz="1600" dirty="0"/>
              <a:t>Organizations should establish clear procedures for reporting violations to promote accountability and transparency.</a:t>
            </a:r>
          </a:p>
        </p:txBody>
      </p:sp>
    </p:spTree>
    <p:extLst>
      <p:ext uri="{BB962C8B-B14F-4D97-AF65-F5344CB8AC3E}">
        <p14:creationId xmlns:p14="http://schemas.microsoft.com/office/powerpoint/2010/main" val="2181288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quot;Two seniors despairing of a laptop, the man trying to teach the woman how to use it.&quot;">
            <a:extLst>
              <a:ext uri="{FF2B5EF4-FFF2-40B4-BE49-F238E27FC236}">
                <a16:creationId xmlns:a16="http://schemas.microsoft.com/office/drawing/2014/main" id="{340FC822-3693-430E-9846-85B87C3CA8DB}"/>
              </a:ext>
            </a:extLst>
          </p:cNvPr>
          <p:cNvPicPr>
            <a:picLocks noGrp="1" noChangeAspect="1"/>
          </p:cNvPicPr>
          <p:nvPr>
            <p:ph sz="half" idx="1"/>
          </p:nvPr>
        </p:nvPicPr>
        <p:blipFill>
          <a:blip r:embed="rId3"/>
          <a:srcRect l="24011" r="28196" b="-1"/>
          <a:stretch/>
        </p:blipFill>
        <p:spPr>
          <a:xfrm>
            <a:off x="20" y="10"/>
            <a:ext cx="4910308" cy="6857990"/>
          </a:xfrm>
          <a:prstGeom prst="rect">
            <a:avLst/>
          </a:prstGeom>
        </p:spPr>
      </p:pic>
      <p:sp>
        <p:nvSpPr>
          <p:cNvPr id="2" name="Title 1">
            <a:extLst>
              <a:ext uri="{FF2B5EF4-FFF2-40B4-BE49-F238E27FC236}">
                <a16:creationId xmlns:a16="http://schemas.microsoft.com/office/drawing/2014/main" id="{CF714DF1-24D4-A2E7-7140-DA2F784A46D3}"/>
              </a:ext>
            </a:extLst>
          </p:cNvPr>
          <p:cNvSpPr>
            <a:spLocks noGrp="1"/>
          </p:cNvSpPr>
          <p:nvPr>
            <p:ph type="title"/>
          </p:nvPr>
        </p:nvSpPr>
        <p:spPr>
          <a:xfrm>
            <a:off x="5568537" y="211618"/>
            <a:ext cx="5916168" cy="1527048"/>
          </a:xfrm>
        </p:spPr>
        <p:txBody>
          <a:bodyPr vert="horz" lIns="91440" tIns="45720" rIns="91440" bIns="45720" rtlCol="0" anchor="b">
            <a:normAutofit/>
          </a:bodyPr>
          <a:lstStyle/>
          <a:p>
            <a:r>
              <a:rPr lang="en-US" b="1" kern="1200" dirty="0">
                <a:solidFill>
                  <a:schemeClr val="tx1"/>
                </a:solidFill>
                <a:latin typeface="+mj-lt"/>
                <a:ea typeface="+mj-ea"/>
                <a:cs typeface="+mj-cs"/>
              </a:rPr>
              <a:t>Identifying Signs of Problem Gambling</a:t>
            </a:r>
          </a:p>
        </p:txBody>
      </p:sp>
      <p:sp>
        <p:nvSpPr>
          <p:cNvPr id="4" name="Content Placeholder 3">
            <a:extLst>
              <a:ext uri="{FF2B5EF4-FFF2-40B4-BE49-F238E27FC236}">
                <a16:creationId xmlns:a16="http://schemas.microsoft.com/office/drawing/2014/main" id="{8193AD87-BCF3-36F0-855D-01F50482C49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600" b="1" dirty="0"/>
              <a:t>Behavioral Changes</a:t>
            </a:r>
          </a:p>
          <a:p>
            <a:pPr marL="0" lvl="1" indent="0">
              <a:buNone/>
            </a:pPr>
            <a:r>
              <a:rPr lang="en-US" sz="1600" dirty="0"/>
              <a:t>Employees may exhibit noticeable changes in behavior, such as irritability or secrecy, indicating potential gambling issues.</a:t>
            </a:r>
          </a:p>
          <a:p>
            <a:pPr marL="0" indent="0">
              <a:spcBef>
                <a:spcPts val="2500"/>
              </a:spcBef>
              <a:buNone/>
            </a:pPr>
            <a:r>
              <a:rPr lang="en-US" sz="1600" b="1" dirty="0"/>
              <a:t>Increased Absenteeism</a:t>
            </a:r>
          </a:p>
          <a:p>
            <a:pPr marL="0" lvl="1" indent="0">
              <a:buNone/>
            </a:pPr>
            <a:r>
              <a:rPr lang="en-US" sz="1600" dirty="0"/>
              <a:t>Frequent absences or tardiness can be a major indicator of an underlying gambling problem affecting work performance.</a:t>
            </a:r>
          </a:p>
          <a:p>
            <a:pPr marL="0" indent="0">
              <a:spcBef>
                <a:spcPts val="2500"/>
              </a:spcBef>
              <a:buNone/>
            </a:pPr>
            <a:r>
              <a:rPr lang="en-US" sz="1600" b="1" dirty="0"/>
              <a:t>Financial Issues</a:t>
            </a:r>
          </a:p>
          <a:p>
            <a:pPr marL="0" lvl="1" indent="0">
              <a:buNone/>
            </a:pPr>
            <a:r>
              <a:rPr lang="en-US" sz="1600" dirty="0"/>
              <a:t>Financial difficulties, such as unexplained debts or requests for loans, may signal a gambling-related problem.</a:t>
            </a:r>
          </a:p>
        </p:txBody>
      </p:sp>
    </p:spTree>
    <p:extLst>
      <p:ext uri="{BB962C8B-B14F-4D97-AF65-F5344CB8AC3E}">
        <p14:creationId xmlns:p14="http://schemas.microsoft.com/office/powerpoint/2010/main" val="6015558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young man and woman looking at computer monitor in an office.">
            <a:extLst>
              <a:ext uri="{FF2B5EF4-FFF2-40B4-BE49-F238E27FC236}">
                <a16:creationId xmlns:a16="http://schemas.microsoft.com/office/drawing/2014/main" id="{47B219FD-0391-41C5-81B6-1F6DD4F7C5BA}"/>
              </a:ext>
            </a:extLst>
          </p:cNvPr>
          <p:cNvPicPr>
            <a:picLocks noGrp="1" noChangeAspect="1"/>
          </p:cNvPicPr>
          <p:nvPr>
            <p:ph sz="half" idx="1"/>
          </p:nvPr>
        </p:nvPicPr>
        <p:blipFill>
          <a:blip r:embed="rId3"/>
          <a:srcRect r="-1" b="4127"/>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F3E72091-C01A-97DF-C496-65281FB5549F}"/>
              </a:ext>
            </a:extLst>
          </p:cNvPr>
          <p:cNvSpPr>
            <a:spLocks noGrp="1"/>
          </p:cNvSpPr>
          <p:nvPr>
            <p:ph type="title"/>
          </p:nvPr>
        </p:nvSpPr>
        <p:spPr>
          <a:xfrm>
            <a:off x="612648" y="134276"/>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Support and Intervention Strategies</a:t>
            </a:r>
          </a:p>
        </p:txBody>
      </p:sp>
      <p:sp>
        <p:nvSpPr>
          <p:cNvPr id="4" name="Content Placeholder 3">
            <a:extLst>
              <a:ext uri="{FF2B5EF4-FFF2-40B4-BE49-F238E27FC236}">
                <a16:creationId xmlns:a16="http://schemas.microsoft.com/office/drawing/2014/main" id="{682A5E88-4A12-AC48-AA02-250633D33AD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212848"/>
            <a:ext cx="6035040" cy="4096512"/>
          </a:xfrm>
        </p:spPr>
        <p:txBody>
          <a:bodyPr>
            <a:noAutofit/>
          </a:bodyPr>
          <a:lstStyle/>
          <a:p>
            <a:pPr marL="0" indent="0">
              <a:spcBef>
                <a:spcPts val="2500"/>
              </a:spcBef>
              <a:buNone/>
            </a:pPr>
            <a:r>
              <a:rPr lang="en-US" sz="1600" b="1" dirty="0"/>
              <a:t>Counseling Services</a:t>
            </a:r>
          </a:p>
          <a:p>
            <a:pPr marL="0" lvl="1" indent="0">
              <a:buNone/>
            </a:pPr>
            <a:r>
              <a:rPr lang="en-US" sz="1600" dirty="0"/>
              <a:t>Employers should offer counseling services for employees facing gambling issues to help address their problems effectively.</a:t>
            </a:r>
          </a:p>
          <a:p>
            <a:pPr marL="0" indent="0">
              <a:spcBef>
                <a:spcPts val="2500"/>
              </a:spcBef>
              <a:buNone/>
            </a:pPr>
            <a:r>
              <a:rPr lang="en-US" sz="1600" b="1" dirty="0"/>
              <a:t>Employee Assistance Programs</a:t>
            </a:r>
          </a:p>
          <a:p>
            <a:pPr marL="0" lvl="1" indent="0">
              <a:buNone/>
            </a:pPr>
            <a:r>
              <a:rPr lang="en-US" sz="1600" dirty="0"/>
              <a:t>Implementing employee assistance programs can provide confidential support for those struggling with gambling addiction.</a:t>
            </a:r>
          </a:p>
          <a:p>
            <a:pPr marL="0" indent="0">
              <a:spcBef>
                <a:spcPts val="2500"/>
              </a:spcBef>
              <a:buNone/>
            </a:pPr>
            <a:r>
              <a:rPr lang="en-US" sz="1600" b="1" dirty="0"/>
              <a:t>Support Groups</a:t>
            </a:r>
          </a:p>
          <a:p>
            <a:pPr marL="0" lvl="1" indent="0">
              <a:buNone/>
            </a:pPr>
            <a:r>
              <a:rPr lang="en-US" sz="1600" dirty="0"/>
              <a:t>Facilitating support groups allows employees to connect with others facing similar challenges and share experiences.</a:t>
            </a:r>
          </a:p>
        </p:txBody>
      </p:sp>
    </p:spTree>
    <p:extLst>
      <p:ext uri="{BB962C8B-B14F-4D97-AF65-F5344CB8AC3E}">
        <p14:creationId xmlns:p14="http://schemas.microsoft.com/office/powerpoint/2010/main" val="1586566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C26D224-79C0-D9C4-AB39-FDB35DBF987D}"/>
              </a:ext>
            </a:extLst>
          </p:cNvPr>
          <p:cNvSpPr>
            <a:spLocks noGrp="1"/>
          </p:cNvSpPr>
          <p:nvPr>
            <p:ph type="title"/>
          </p:nvPr>
        </p:nvSpPr>
        <p:spPr>
          <a:xfrm>
            <a:off x="614679" y="548639"/>
            <a:ext cx="3977640" cy="5719640"/>
          </a:xfrm>
        </p:spPr>
        <p:txBody>
          <a:bodyPr anchor="t">
            <a:normAutofit/>
          </a:bodyPr>
          <a:lstStyle/>
          <a:p>
            <a:r>
              <a:rPr lang="en-US"/>
              <a:t>Resources and Assistance Programs</a:t>
            </a:r>
          </a:p>
        </p:txBody>
      </p:sp>
      <p:graphicFrame>
        <p:nvGraphicFramePr>
          <p:cNvPr id="4" name="Content Placeholder 4">
            <a:extLst>
              <a:ext uri="{FF2B5EF4-FFF2-40B4-BE49-F238E27FC236}">
                <a16:creationId xmlns:a16="http://schemas.microsoft.com/office/drawing/2014/main" id="{9B6809A8-7D46-41DF-B670-4B2A9EA02CA7}"/>
              </a:ext>
            </a:extLst>
          </p:cNvPr>
          <p:cNvGraphicFramePr>
            <a:graphicFrameLocks noGrp="1"/>
          </p:cNvGraphicFramePr>
          <p:nvPr>
            <p:ph idx="1"/>
            <p:extLst>
              <p:ext uri="{D42A27DB-BD31-4B8C-83A1-F6EECF244321}">
                <p14:modId xmlns:p14="http://schemas.microsoft.com/office/powerpoint/2010/main" val="408535226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71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76231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ominoes Table Group Game Mexican Train during the Holidays (photos professionally retouched and filters applied as needed - shot with iPhone 7 Plus with focal distance and composition variations (photos professionally retouched)">
            <a:extLst>
              <a:ext uri="{FF2B5EF4-FFF2-40B4-BE49-F238E27FC236}">
                <a16:creationId xmlns:a16="http://schemas.microsoft.com/office/drawing/2014/main" id="{0EA44884-8D3D-4C82-B7F9-DFE4CB4CFC72}"/>
              </a:ext>
            </a:extLst>
          </p:cNvPr>
          <p:cNvPicPr>
            <a:picLocks noGrp="1" noChangeAspect="1"/>
          </p:cNvPicPr>
          <p:nvPr>
            <p:ph sz="half" idx="1"/>
          </p:nvPr>
        </p:nvPicPr>
        <p:blipFill>
          <a:blip r:embed="rId3"/>
          <a:srcRect l="12349" r="17951"/>
          <a:stretch/>
        </p:blipFill>
        <p:spPr>
          <a:xfrm>
            <a:off x="5818632" y="-1"/>
            <a:ext cx="6373368" cy="6857999"/>
          </a:xfrm>
          <a:prstGeom prst="rect">
            <a:avLst/>
          </a:prstGeom>
        </p:spPr>
      </p:pic>
      <p:sp>
        <p:nvSpPr>
          <p:cNvPr id="4" name="Content Placeholder 3">
            <a:extLst>
              <a:ext uri="{FF2B5EF4-FFF2-40B4-BE49-F238E27FC236}">
                <a16:creationId xmlns:a16="http://schemas.microsoft.com/office/drawing/2014/main" id="{2A62E9F7-0585-8654-957E-E0201106A75C}"/>
              </a:ext>
            </a:extLst>
          </p:cNvPr>
          <p:cNvSpPr>
            <a:spLocks noGrp="1"/>
          </p:cNvSpPr>
          <p:nvPr>
            <p:ph sz="half" idx="2"/>
          </p:nvPr>
        </p:nvSpPr>
        <p:spPr>
          <a:xfrm>
            <a:off x="321168" y="1670755"/>
            <a:ext cx="4860432" cy="3803227"/>
          </a:xfrm>
        </p:spPr>
        <p:txBody>
          <a:bodyPr vert="horz" lIns="91440" tIns="45720" rIns="91440" bIns="45720" rtlCol="0">
            <a:noAutofit/>
          </a:bodyPr>
          <a:lstStyle/>
          <a:p>
            <a:r>
              <a:rPr lang="en-US" dirty="0"/>
              <a:t>Introduction to Workplace Gambling</a:t>
            </a:r>
          </a:p>
          <a:p>
            <a:r>
              <a:rPr lang="en-US" dirty="0"/>
              <a:t>Legal Framework and Compliance</a:t>
            </a:r>
          </a:p>
          <a:p>
            <a:r>
              <a:rPr lang="en-US" dirty="0"/>
              <a:t>Developing Comprehensive Policies</a:t>
            </a:r>
          </a:p>
          <a:p>
            <a:r>
              <a:rPr lang="en-US" dirty="0"/>
              <a:t>Implementing and Enforcing Policies</a:t>
            </a:r>
          </a:p>
          <a:p>
            <a:r>
              <a:rPr lang="en-US" dirty="0"/>
              <a:t>Addressing Gambling-Related Issues</a:t>
            </a:r>
          </a:p>
        </p:txBody>
      </p:sp>
    </p:spTree>
    <p:extLst>
      <p:ext uri="{BB962C8B-B14F-4D97-AF65-F5344CB8AC3E}">
        <p14:creationId xmlns:p14="http://schemas.microsoft.com/office/powerpoint/2010/main" val="2454772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5" name="Content Placeholder 4" descr="Business team brainstorming">
            <a:extLst>
              <a:ext uri="{FF2B5EF4-FFF2-40B4-BE49-F238E27FC236}">
                <a16:creationId xmlns:a16="http://schemas.microsoft.com/office/drawing/2014/main" id="{CDBF5266-A92E-452A-A825-DBB7BD27F9C3}"/>
              </a:ext>
            </a:extLst>
          </p:cNvPr>
          <p:cNvPicPr>
            <a:picLocks noGrp="1" noChangeAspect="1"/>
          </p:cNvPicPr>
          <p:nvPr>
            <p:ph sz="half" idx="1"/>
          </p:nvPr>
        </p:nvPicPr>
        <p:blipFill>
          <a:blip r:embed="rId3"/>
          <a:srcRect l="23624" r="3619" b="-1"/>
          <a:stretch/>
        </p:blipFill>
        <p:spPr>
          <a:xfrm>
            <a:off x="731521" y="2011679"/>
            <a:ext cx="4684352" cy="4297680"/>
          </a:xfrm>
          <a:prstGeom prst="rect">
            <a:avLst/>
          </a:prstGeom>
        </p:spPr>
      </p:pic>
      <p:sp>
        <p:nvSpPr>
          <p:cNvPr id="2" name="Title 1">
            <a:extLst>
              <a:ext uri="{FF2B5EF4-FFF2-40B4-BE49-F238E27FC236}">
                <a16:creationId xmlns:a16="http://schemas.microsoft.com/office/drawing/2014/main" id="{DCE89927-4D09-BD1F-959A-187CAA876898}"/>
              </a:ext>
            </a:extLst>
          </p:cNvPr>
          <p:cNvSpPr>
            <a:spLocks noGrp="1"/>
          </p:cNvSpPr>
          <p:nvPr>
            <p:ph type="title"/>
          </p:nvPr>
        </p:nvSpPr>
        <p:spPr>
          <a:xfrm>
            <a:off x="614679" y="548641"/>
            <a:ext cx="4779572" cy="1298448"/>
          </a:xfrm>
        </p:spPr>
        <p:txBody>
          <a:bodyPr vert="horz" lIns="91440" tIns="45720" rIns="91440" bIns="45720" rtlCol="0" anchor="t">
            <a:normAutofit/>
          </a:bodyPr>
          <a:lstStyle/>
          <a:p>
            <a:r>
              <a:rPr lang="en-US" sz="3100" b="1" kern="1200">
                <a:solidFill>
                  <a:schemeClr val="tx1"/>
                </a:solidFill>
                <a:latin typeface="+mj-lt"/>
                <a:ea typeface="+mj-ea"/>
                <a:cs typeface="+mj-cs"/>
              </a:rPr>
              <a:t>Definition and Types of Workplace Gambling</a:t>
            </a:r>
          </a:p>
        </p:txBody>
      </p:sp>
      <p:sp>
        <p:nvSpPr>
          <p:cNvPr id="4" name="Content Placeholder 3">
            <a:extLst>
              <a:ext uri="{FF2B5EF4-FFF2-40B4-BE49-F238E27FC236}">
                <a16:creationId xmlns:a16="http://schemas.microsoft.com/office/drawing/2014/main" id="{E5B20F9D-E5BE-DBF4-B536-91112881B0E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30551" y="548638"/>
            <a:ext cx="5546770" cy="5760721"/>
          </a:xfrm>
        </p:spPr>
        <p:txBody>
          <a:bodyPr>
            <a:noAutofit/>
          </a:bodyPr>
          <a:lstStyle/>
          <a:p>
            <a:pPr marL="0" indent="0">
              <a:spcBef>
                <a:spcPts val="2500"/>
              </a:spcBef>
              <a:buNone/>
            </a:pPr>
            <a:r>
              <a:rPr lang="en-US" sz="1600" b="1" dirty="0"/>
              <a:t>Definition of Workplace Gambling</a:t>
            </a:r>
          </a:p>
          <a:p>
            <a:pPr marL="0" lvl="1" indent="0">
              <a:buNone/>
            </a:pPr>
            <a:r>
              <a:rPr lang="en-US" sz="1600" dirty="0"/>
              <a:t>Workplace gambling encompasses any gambling activities that happen in the work environment, impacting workers and workplace culture.</a:t>
            </a:r>
          </a:p>
          <a:p>
            <a:pPr marL="0" indent="0">
              <a:spcBef>
                <a:spcPts val="2500"/>
              </a:spcBef>
              <a:buNone/>
            </a:pPr>
            <a:r>
              <a:rPr lang="en-US" sz="1600" b="1" dirty="0"/>
              <a:t>Informal Betting</a:t>
            </a:r>
          </a:p>
          <a:p>
            <a:pPr marL="0" lvl="1" indent="0">
              <a:buNone/>
            </a:pPr>
            <a:r>
              <a:rPr lang="en-US" sz="1600" dirty="0"/>
              <a:t>Informal betting among colleagues can occur regularly, creating a casual gambling atmosphere within the office setting.</a:t>
            </a:r>
          </a:p>
          <a:p>
            <a:pPr marL="0" indent="0">
              <a:spcBef>
                <a:spcPts val="2500"/>
              </a:spcBef>
              <a:buNone/>
            </a:pPr>
            <a:r>
              <a:rPr lang="en-US" sz="1600" b="1" dirty="0"/>
              <a:t>Office Pools</a:t>
            </a:r>
          </a:p>
          <a:p>
            <a:pPr marL="0" lvl="1" indent="0">
              <a:buNone/>
            </a:pPr>
            <a:r>
              <a:rPr lang="en-US" sz="1600" dirty="0"/>
              <a:t>Office pools are organized betting activities, often associated with events like sports, where employees participate collectively.</a:t>
            </a:r>
          </a:p>
          <a:p>
            <a:pPr marL="0" indent="0">
              <a:spcBef>
                <a:spcPts val="2500"/>
              </a:spcBef>
              <a:buNone/>
            </a:pPr>
            <a:r>
              <a:rPr lang="en-US" sz="1600" b="1" dirty="0"/>
              <a:t>Organized Gambling Events</a:t>
            </a:r>
          </a:p>
          <a:p>
            <a:pPr marL="0" lvl="1" indent="0">
              <a:buNone/>
            </a:pPr>
            <a:r>
              <a:rPr lang="en-US" sz="1600" dirty="0"/>
              <a:t>These are formal gambling events that can be hosted by the company, often for fundraising or entertainment purposes.</a:t>
            </a:r>
          </a:p>
        </p:txBody>
      </p:sp>
    </p:spTree>
    <p:extLst>
      <p:ext uri="{BB962C8B-B14F-4D97-AF65-F5344CB8AC3E}">
        <p14:creationId xmlns:p14="http://schemas.microsoft.com/office/powerpoint/2010/main" val="1332468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0CE451-818C-E63D-258B-234B6C543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laying Cards in a Turkish Style Cafe">
            <a:extLst>
              <a:ext uri="{FF2B5EF4-FFF2-40B4-BE49-F238E27FC236}">
                <a16:creationId xmlns:a16="http://schemas.microsoft.com/office/drawing/2014/main" id="{A149E017-133F-4748-A1C5-0766032826E4}"/>
              </a:ext>
            </a:extLst>
          </p:cNvPr>
          <p:cNvPicPr>
            <a:picLocks noGrp="1" noChangeAspect="1"/>
          </p:cNvPicPr>
          <p:nvPr>
            <p:ph sz="half" idx="1"/>
          </p:nvPr>
        </p:nvPicPr>
        <p:blipFill>
          <a:blip r:embed="rId3"/>
          <a:srcRect l="17241" r="13059"/>
          <a:stretch/>
        </p:blipFill>
        <p:spPr>
          <a:xfrm>
            <a:off x="5818632" y="-1"/>
            <a:ext cx="6373368" cy="6857999"/>
          </a:xfrm>
          <a:prstGeom prst="rect">
            <a:avLst/>
          </a:prstGeom>
        </p:spPr>
      </p:pic>
      <p:sp>
        <p:nvSpPr>
          <p:cNvPr id="2" name="Title 1">
            <a:extLst>
              <a:ext uri="{FF2B5EF4-FFF2-40B4-BE49-F238E27FC236}">
                <a16:creationId xmlns:a16="http://schemas.microsoft.com/office/drawing/2014/main" id="{7737E429-F4B0-A990-2AA9-CB28A83B52F0}"/>
              </a:ext>
            </a:extLst>
          </p:cNvPr>
          <p:cNvSpPr>
            <a:spLocks noGrp="1"/>
          </p:cNvSpPr>
          <p:nvPr>
            <p:ph type="title"/>
          </p:nvPr>
        </p:nvSpPr>
        <p:spPr>
          <a:xfrm>
            <a:off x="614680" y="603504"/>
            <a:ext cx="4361688" cy="1527048"/>
          </a:xfrm>
        </p:spPr>
        <p:txBody>
          <a:bodyPr vert="horz" lIns="91440" tIns="45720" rIns="91440" bIns="45720" rtlCol="0" anchor="b">
            <a:normAutofit/>
          </a:bodyPr>
          <a:lstStyle/>
          <a:p>
            <a:r>
              <a:rPr lang="en-US" sz="3300" b="1" kern="1200">
                <a:solidFill>
                  <a:schemeClr val="tx1"/>
                </a:solidFill>
                <a:latin typeface="+mj-lt"/>
                <a:ea typeface="+mj-ea"/>
                <a:cs typeface="+mj-cs"/>
              </a:rPr>
              <a:t>Prevalence of Gambling in Workplaces</a:t>
            </a:r>
          </a:p>
        </p:txBody>
      </p:sp>
      <p:sp>
        <p:nvSpPr>
          <p:cNvPr id="4" name="Content Placeholder 3">
            <a:extLst>
              <a:ext uri="{FF2B5EF4-FFF2-40B4-BE49-F238E27FC236}">
                <a16:creationId xmlns:a16="http://schemas.microsoft.com/office/drawing/2014/main" id="{A6B28A22-4898-695F-3DF3-94CC8C5A5B8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4680" y="2446020"/>
            <a:ext cx="4361688" cy="4096512"/>
          </a:xfrm>
        </p:spPr>
        <p:txBody>
          <a:bodyPr>
            <a:normAutofit/>
          </a:bodyPr>
          <a:lstStyle/>
          <a:p>
            <a:pPr marL="0" indent="0">
              <a:spcBef>
                <a:spcPts val="2500"/>
              </a:spcBef>
              <a:buNone/>
            </a:pPr>
            <a:r>
              <a:rPr lang="en-US" sz="1800" b="1" dirty="0"/>
              <a:t>Widespread Gambling Activities</a:t>
            </a:r>
          </a:p>
          <a:p>
            <a:pPr marL="0" lvl="1" indent="0">
              <a:buNone/>
            </a:pPr>
            <a:r>
              <a:rPr lang="en-US" dirty="0"/>
              <a:t>Many employees partake in various forms of gambling during work hours, often without realizing its impact.</a:t>
            </a:r>
          </a:p>
          <a:p>
            <a:pPr marL="0" indent="0">
              <a:spcBef>
                <a:spcPts val="2500"/>
              </a:spcBef>
              <a:buNone/>
            </a:pPr>
            <a:r>
              <a:rPr lang="en-US" sz="1800" b="1" dirty="0"/>
              <a:t>Impact on Productivity</a:t>
            </a:r>
          </a:p>
          <a:p>
            <a:pPr marL="0" lvl="1" indent="0">
              <a:buNone/>
            </a:pPr>
            <a:r>
              <a:rPr lang="en-US" dirty="0"/>
              <a:t>The prevalence of gambling in the workplace can lead to decreased productivity and focus among employees.</a:t>
            </a:r>
          </a:p>
        </p:txBody>
      </p:sp>
    </p:spTree>
    <p:extLst>
      <p:ext uri="{BB962C8B-B14F-4D97-AF65-F5344CB8AC3E}">
        <p14:creationId xmlns:p14="http://schemas.microsoft.com/office/powerpoint/2010/main" val="4067538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reparing income tax return. Bills and statements on the desk. Page from calendar with the last day of income tax return.">
            <a:extLst>
              <a:ext uri="{FF2B5EF4-FFF2-40B4-BE49-F238E27FC236}">
                <a16:creationId xmlns:a16="http://schemas.microsoft.com/office/drawing/2014/main" id="{C73A98CE-0B8E-43CE-9A3A-3833F5027EE8}"/>
              </a:ext>
            </a:extLst>
          </p:cNvPr>
          <p:cNvPicPr>
            <a:picLocks noGrp="1" noChangeAspect="1"/>
          </p:cNvPicPr>
          <p:nvPr>
            <p:ph sz="half" idx="1"/>
          </p:nvPr>
        </p:nvPicPr>
        <p:blipFill>
          <a:blip r:embed="rId3"/>
          <a:srcRect l="38714" r="14115" b="-1"/>
          <a:stretch/>
        </p:blipFill>
        <p:spPr>
          <a:xfrm>
            <a:off x="7345680" y="10"/>
            <a:ext cx="4846320" cy="6857990"/>
          </a:xfrm>
          <a:prstGeom prst="rect">
            <a:avLst/>
          </a:prstGeom>
        </p:spPr>
      </p:pic>
      <p:sp>
        <p:nvSpPr>
          <p:cNvPr id="2" name="Title 1">
            <a:extLst>
              <a:ext uri="{FF2B5EF4-FFF2-40B4-BE49-F238E27FC236}">
                <a16:creationId xmlns:a16="http://schemas.microsoft.com/office/drawing/2014/main" id="{B6172059-ADB8-B577-EDF6-F1340ECE43D9}"/>
              </a:ext>
            </a:extLst>
          </p:cNvPr>
          <p:cNvSpPr>
            <a:spLocks noGrp="1"/>
          </p:cNvSpPr>
          <p:nvPr>
            <p:ph type="title"/>
          </p:nvPr>
        </p:nvSpPr>
        <p:spPr>
          <a:xfrm>
            <a:off x="612648" y="134276"/>
            <a:ext cx="6035040" cy="1529932"/>
          </a:xfrm>
        </p:spPr>
        <p:txBody>
          <a:bodyPr vert="horz" lIns="91440" tIns="45720" rIns="91440" bIns="45720" rtlCol="0" anchor="b">
            <a:normAutofit/>
          </a:bodyPr>
          <a:lstStyle/>
          <a:p>
            <a:r>
              <a:rPr lang="en-US" b="1" kern="1200" dirty="0">
                <a:solidFill>
                  <a:schemeClr val="tx1"/>
                </a:solidFill>
                <a:latin typeface="+mj-lt"/>
                <a:ea typeface="+mj-ea"/>
                <a:cs typeface="+mj-cs"/>
              </a:rPr>
              <a:t>Potential Risks and Impacts on Organizations</a:t>
            </a:r>
          </a:p>
        </p:txBody>
      </p:sp>
      <p:sp>
        <p:nvSpPr>
          <p:cNvPr id="4" name="Content Placeholder 3">
            <a:extLst>
              <a:ext uri="{FF2B5EF4-FFF2-40B4-BE49-F238E27FC236}">
                <a16:creationId xmlns:a16="http://schemas.microsoft.com/office/drawing/2014/main" id="{AB97DDF0-0D93-209A-06AB-BA92C927354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2020937"/>
            <a:ext cx="6035040" cy="4096512"/>
          </a:xfrm>
        </p:spPr>
        <p:txBody>
          <a:bodyPr>
            <a:noAutofit/>
          </a:bodyPr>
          <a:lstStyle/>
          <a:p>
            <a:pPr marL="0" indent="0">
              <a:spcBef>
                <a:spcPts val="2500"/>
              </a:spcBef>
              <a:buNone/>
            </a:pPr>
            <a:r>
              <a:rPr lang="en-US" sz="1600" b="1" dirty="0"/>
              <a:t>Reduced Employee Productivity</a:t>
            </a:r>
          </a:p>
          <a:p>
            <a:pPr marL="0" lvl="1" indent="0">
              <a:buNone/>
            </a:pPr>
            <a:r>
              <a:rPr lang="en-US" sz="1600" dirty="0"/>
              <a:t>Workplace gambling can lead to distracted employees, resulting in lower productivity levels and decreased work quality.</a:t>
            </a:r>
          </a:p>
          <a:p>
            <a:pPr marL="0" indent="0">
              <a:spcBef>
                <a:spcPts val="2500"/>
              </a:spcBef>
              <a:buNone/>
            </a:pPr>
            <a:r>
              <a:rPr lang="en-US" sz="1600" b="1" dirty="0"/>
              <a:t>Increased Absenteeism</a:t>
            </a:r>
          </a:p>
          <a:p>
            <a:pPr marL="0" lvl="1" indent="0">
              <a:buNone/>
            </a:pPr>
            <a:r>
              <a:rPr lang="en-US" sz="1600" dirty="0"/>
              <a:t>Employees engaged in gambling activities may take more days off, increasing absenteeism and impacting overall team performance.</a:t>
            </a:r>
          </a:p>
          <a:p>
            <a:pPr marL="0" indent="0">
              <a:spcBef>
                <a:spcPts val="2500"/>
              </a:spcBef>
              <a:buNone/>
            </a:pPr>
            <a:r>
              <a:rPr lang="en-US" sz="1600" b="1" dirty="0"/>
              <a:t>Legal Liabilities</a:t>
            </a:r>
          </a:p>
          <a:p>
            <a:pPr marL="0" lvl="1" indent="0">
              <a:buNone/>
            </a:pPr>
            <a:r>
              <a:rPr lang="en-US" sz="1600" dirty="0"/>
              <a:t>Organizations may face legal issues due to workplace gambling, which can lead to financial penalties and reputational harm.</a:t>
            </a:r>
          </a:p>
        </p:txBody>
      </p:sp>
    </p:spTree>
    <p:extLst>
      <p:ext uri="{BB962C8B-B14F-4D97-AF65-F5344CB8AC3E}">
        <p14:creationId xmlns:p14="http://schemas.microsoft.com/office/powerpoint/2010/main" val="4215675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ibra scale with clock and paper currency">
            <a:extLst>
              <a:ext uri="{FF2B5EF4-FFF2-40B4-BE49-F238E27FC236}">
                <a16:creationId xmlns:a16="http://schemas.microsoft.com/office/drawing/2014/main" id="{4BB374E9-DE93-4BFD-8E91-31093AF0F785}"/>
              </a:ext>
            </a:extLst>
          </p:cNvPr>
          <p:cNvPicPr>
            <a:picLocks noGrp="1" noChangeAspect="1"/>
          </p:cNvPicPr>
          <p:nvPr>
            <p:ph sz="half" idx="1"/>
          </p:nvPr>
        </p:nvPicPr>
        <p:blipFill>
          <a:blip r:embed="rId3"/>
          <a:srcRect l="23993" r="28214" b="-1"/>
          <a:stretch/>
        </p:blipFill>
        <p:spPr>
          <a:xfrm>
            <a:off x="20" y="10"/>
            <a:ext cx="4910308" cy="6857990"/>
          </a:xfrm>
          <a:prstGeom prst="rect">
            <a:avLst/>
          </a:prstGeom>
        </p:spPr>
      </p:pic>
      <p:sp>
        <p:nvSpPr>
          <p:cNvPr id="2" name="Title 1">
            <a:extLst>
              <a:ext uri="{FF2B5EF4-FFF2-40B4-BE49-F238E27FC236}">
                <a16:creationId xmlns:a16="http://schemas.microsoft.com/office/drawing/2014/main" id="{0A00EEB8-42F9-F1E4-15E9-7162102733B7}"/>
              </a:ext>
            </a:extLst>
          </p:cNvPr>
          <p:cNvSpPr>
            <a:spLocks noGrp="1"/>
          </p:cNvSpPr>
          <p:nvPr>
            <p:ph type="title"/>
          </p:nvPr>
        </p:nvSpPr>
        <p:spPr>
          <a:xfrm>
            <a:off x="5568537" y="196698"/>
            <a:ext cx="5916168" cy="1527048"/>
          </a:xfrm>
        </p:spPr>
        <p:txBody>
          <a:bodyPr vert="horz" lIns="91440" tIns="45720" rIns="91440" bIns="45720" rtlCol="0" anchor="b">
            <a:normAutofit/>
          </a:bodyPr>
          <a:lstStyle/>
          <a:p>
            <a:r>
              <a:rPr lang="en-US" b="1" kern="1200" dirty="0">
                <a:solidFill>
                  <a:schemeClr val="tx1"/>
                </a:solidFill>
                <a:latin typeface="+mj-lt"/>
                <a:ea typeface="+mj-ea"/>
                <a:cs typeface="+mj-cs"/>
              </a:rPr>
              <a:t>Relevant Laws and Regulations</a:t>
            </a:r>
          </a:p>
        </p:txBody>
      </p:sp>
      <p:sp>
        <p:nvSpPr>
          <p:cNvPr id="4" name="Content Placeholder 3">
            <a:extLst>
              <a:ext uri="{FF2B5EF4-FFF2-40B4-BE49-F238E27FC236}">
                <a16:creationId xmlns:a16="http://schemas.microsoft.com/office/drawing/2014/main" id="{A7E926DF-9847-D87F-CE17-5DC8C8CB25B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600" b="1" dirty="0"/>
              <a:t>Understanding Gambling Laws</a:t>
            </a:r>
          </a:p>
          <a:p>
            <a:pPr marL="0" lvl="1" indent="0">
              <a:buNone/>
            </a:pPr>
            <a:r>
              <a:rPr lang="en-US" sz="1600" dirty="0"/>
              <a:t>Organizations must understand the intricacies of gambling laws at local, state, and federal levels to ensure compliance.</a:t>
            </a:r>
          </a:p>
          <a:p>
            <a:pPr marL="0" indent="0">
              <a:spcBef>
                <a:spcPts val="2500"/>
              </a:spcBef>
              <a:buNone/>
            </a:pPr>
            <a:r>
              <a:rPr lang="en-US" sz="1600" b="1" dirty="0"/>
              <a:t>Variations in Regulations</a:t>
            </a:r>
          </a:p>
          <a:p>
            <a:pPr marL="0" lvl="1" indent="0">
              <a:buNone/>
            </a:pPr>
            <a:r>
              <a:rPr lang="en-US" sz="1600" dirty="0"/>
              <a:t>Gambling regulations can vary significantly, affecting different types of gambling activities and their legality in the workplace.</a:t>
            </a:r>
          </a:p>
          <a:p>
            <a:pPr marL="0" indent="0">
              <a:spcBef>
                <a:spcPts val="2500"/>
              </a:spcBef>
              <a:buNone/>
            </a:pPr>
            <a:r>
              <a:rPr lang="en-US" sz="1600" b="1" dirty="0"/>
              <a:t>Compliance Challenges</a:t>
            </a:r>
          </a:p>
          <a:p>
            <a:pPr marL="0" lvl="1" indent="0">
              <a:buNone/>
            </a:pPr>
            <a:r>
              <a:rPr lang="en-US" sz="1600" dirty="0"/>
              <a:t>Organizations may face challenges in complying with various gambling laws, making legal guidance essential.</a:t>
            </a:r>
          </a:p>
        </p:txBody>
      </p:sp>
    </p:spTree>
    <p:extLst>
      <p:ext uri="{BB962C8B-B14F-4D97-AF65-F5344CB8AC3E}">
        <p14:creationId xmlns:p14="http://schemas.microsoft.com/office/powerpoint/2010/main" val="1599307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ortrait of three business people in gas masks">
            <a:extLst>
              <a:ext uri="{FF2B5EF4-FFF2-40B4-BE49-F238E27FC236}">
                <a16:creationId xmlns:a16="http://schemas.microsoft.com/office/drawing/2014/main" id="{B3F43DD6-8A04-4692-8C30-F372D2C70568}"/>
              </a:ext>
            </a:extLst>
          </p:cNvPr>
          <p:cNvPicPr>
            <a:picLocks noGrp="1" noChangeAspect="1"/>
          </p:cNvPicPr>
          <p:nvPr>
            <p:ph sz="half" idx="1"/>
          </p:nvPr>
        </p:nvPicPr>
        <p:blipFill>
          <a:blip r:embed="rId3"/>
          <a:srcRect r="2" b="6775"/>
          <a:stretch/>
        </p:blipFill>
        <p:spPr>
          <a:xfrm>
            <a:off x="20" y="10"/>
            <a:ext cx="4910308" cy="6857990"/>
          </a:xfrm>
          <a:prstGeom prst="rect">
            <a:avLst/>
          </a:prstGeom>
        </p:spPr>
      </p:pic>
      <p:sp>
        <p:nvSpPr>
          <p:cNvPr id="2" name="Title 1">
            <a:extLst>
              <a:ext uri="{FF2B5EF4-FFF2-40B4-BE49-F238E27FC236}">
                <a16:creationId xmlns:a16="http://schemas.microsoft.com/office/drawing/2014/main" id="{310329C0-46C2-54B7-A08C-519F1AE67F7F}"/>
              </a:ext>
            </a:extLst>
          </p:cNvPr>
          <p:cNvSpPr>
            <a:spLocks noGrp="1"/>
          </p:cNvSpPr>
          <p:nvPr>
            <p:ph type="title"/>
          </p:nvPr>
        </p:nvSpPr>
        <p:spPr>
          <a:xfrm>
            <a:off x="5568537" y="138594"/>
            <a:ext cx="5916168" cy="1527048"/>
          </a:xfrm>
        </p:spPr>
        <p:txBody>
          <a:bodyPr vert="horz" lIns="91440" tIns="45720" rIns="91440" bIns="45720" rtlCol="0" anchor="b">
            <a:normAutofit/>
          </a:bodyPr>
          <a:lstStyle/>
          <a:p>
            <a:r>
              <a:rPr lang="en-US" sz="3300" b="1" kern="1200" dirty="0">
                <a:solidFill>
                  <a:schemeClr val="tx1"/>
                </a:solidFill>
                <a:latin typeface="+mj-lt"/>
                <a:ea typeface="+mj-ea"/>
                <a:cs typeface="+mj-cs"/>
              </a:rPr>
              <a:t>Employer Responsibilities and Liabilities</a:t>
            </a:r>
          </a:p>
        </p:txBody>
      </p:sp>
      <p:sp>
        <p:nvSpPr>
          <p:cNvPr id="4" name="Content Placeholder 3">
            <a:extLst>
              <a:ext uri="{FF2B5EF4-FFF2-40B4-BE49-F238E27FC236}">
                <a16:creationId xmlns:a16="http://schemas.microsoft.com/office/drawing/2014/main" id="{29F69185-1C22-4A0E-6B3C-A4BA8E6B56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Autofit/>
          </a:bodyPr>
          <a:lstStyle/>
          <a:p>
            <a:pPr marL="0" indent="0">
              <a:spcBef>
                <a:spcPts val="2500"/>
              </a:spcBef>
              <a:buNone/>
            </a:pPr>
            <a:r>
              <a:rPr lang="en-US" sz="1600" b="1" dirty="0"/>
              <a:t>Creating a Safe Environment</a:t>
            </a:r>
          </a:p>
          <a:p>
            <a:pPr marL="0" lvl="1" indent="0">
              <a:buNone/>
            </a:pPr>
            <a:r>
              <a:rPr lang="en-US" sz="1600" dirty="0"/>
              <a:t>Employers must ensure a safe and productive work environment to protect employees and enhance productivity.</a:t>
            </a:r>
          </a:p>
          <a:p>
            <a:pPr marL="0" indent="0">
              <a:spcBef>
                <a:spcPts val="2500"/>
              </a:spcBef>
              <a:buNone/>
            </a:pPr>
            <a:r>
              <a:rPr lang="en-US" sz="1600" b="1" dirty="0"/>
              <a:t>Addressing Gambling Issues</a:t>
            </a:r>
          </a:p>
          <a:p>
            <a:pPr marL="0" lvl="1" indent="0">
              <a:buNone/>
            </a:pPr>
            <a:r>
              <a:rPr lang="en-US" sz="1600" dirty="0"/>
              <a:t>Failure to address gambling issues in the workplace can lead to significant liabilities for employers.</a:t>
            </a:r>
          </a:p>
          <a:p>
            <a:pPr marL="0" indent="0">
              <a:spcBef>
                <a:spcPts val="2500"/>
              </a:spcBef>
              <a:buNone/>
            </a:pPr>
            <a:r>
              <a:rPr lang="en-US" sz="1600" b="1" dirty="0"/>
              <a:t>Importance of Clear Policies</a:t>
            </a:r>
          </a:p>
          <a:p>
            <a:pPr marL="0" lvl="1" indent="0">
              <a:buNone/>
            </a:pPr>
            <a:r>
              <a:rPr lang="en-US" sz="1600" dirty="0"/>
              <a:t>Implementing clear policies regarding gambling and other risks is crucial for minimizing organizational liability.</a:t>
            </a:r>
          </a:p>
        </p:txBody>
      </p:sp>
    </p:spTree>
    <p:extLst>
      <p:ext uri="{BB962C8B-B14F-4D97-AF65-F5344CB8AC3E}">
        <p14:creationId xmlns:p14="http://schemas.microsoft.com/office/powerpoint/2010/main" val="634319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C5D66A6-8757-A94C-D94F-83AD44153D96}"/>
              </a:ext>
            </a:extLst>
          </p:cNvPr>
          <p:cNvSpPr>
            <a:spLocks noGrp="1"/>
          </p:cNvSpPr>
          <p:nvPr>
            <p:ph type="title"/>
          </p:nvPr>
        </p:nvSpPr>
        <p:spPr>
          <a:xfrm>
            <a:off x="614679" y="548639"/>
            <a:ext cx="3977640" cy="5719640"/>
          </a:xfrm>
        </p:spPr>
        <p:txBody>
          <a:bodyPr anchor="t">
            <a:normAutofit/>
          </a:bodyPr>
          <a:lstStyle/>
          <a:p>
            <a:r>
              <a:rPr lang="en-US"/>
              <a:t>Industry-Specific Considerations</a:t>
            </a:r>
          </a:p>
        </p:txBody>
      </p:sp>
      <p:graphicFrame>
        <p:nvGraphicFramePr>
          <p:cNvPr id="4" name="Content Placeholder 4">
            <a:extLst>
              <a:ext uri="{FF2B5EF4-FFF2-40B4-BE49-F238E27FC236}">
                <a16:creationId xmlns:a16="http://schemas.microsoft.com/office/drawing/2014/main" id="{600CE3A5-0ED3-46ED-B864-1F3B5BFA0DE9}"/>
              </a:ext>
            </a:extLst>
          </p:cNvPr>
          <p:cNvGraphicFramePr>
            <a:graphicFrameLocks noGrp="1"/>
          </p:cNvGraphicFramePr>
          <p:nvPr>
            <p:ph idx="1"/>
            <p:extLst>
              <p:ext uri="{D42A27DB-BD31-4B8C-83A1-F6EECF244321}">
                <p14:modId xmlns:p14="http://schemas.microsoft.com/office/powerpoint/2010/main" val="264666892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5387542" y="548639"/>
          <a:ext cx="6189780" cy="5719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3046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laying cards, dice and European paper currency close up photography. Gambling concept photography.">
            <a:extLst>
              <a:ext uri="{FF2B5EF4-FFF2-40B4-BE49-F238E27FC236}">
                <a16:creationId xmlns:a16="http://schemas.microsoft.com/office/drawing/2014/main" id="{3EAFA185-4179-4BAE-BAD9-9961E8B010C4}"/>
              </a:ext>
            </a:extLst>
          </p:cNvPr>
          <p:cNvPicPr>
            <a:picLocks noGrp="1" noChangeAspect="1"/>
          </p:cNvPicPr>
          <p:nvPr>
            <p:ph sz="half" idx="1"/>
          </p:nvPr>
        </p:nvPicPr>
        <p:blipFill>
          <a:blip r:embed="rId3"/>
          <a:srcRect l="29328" r="22879" b="-1"/>
          <a:stretch/>
        </p:blipFill>
        <p:spPr>
          <a:xfrm>
            <a:off x="20" y="10"/>
            <a:ext cx="4910308" cy="6857990"/>
          </a:xfrm>
          <a:prstGeom prst="rect">
            <a:avLst/>
          </a:prstGeom>
        </p:spPr>
      </p:pic>
      <p:sp>
        <p:nvSpPr>
          <p:cNvPr id="2" name="Title 1">
            <a:extLst>
              <a:ext uri="{FF2B5EF4-FFF2-40B4-BE49-F238E27FC236}">
                <a16:creationId xmlns:a16="http://schemas.microsoft.com/office/drawing/2014/main" id="{3F3A3C43-C514-BAAD-D8FA-49E843F0147B}"/>
              </a:ext>
            </a:extLst>
          </p:cNvPr>
          <p:cNvSpPr>
            <a:spLocks noGrp="1"/>
          </p:cNvSpPr>
          <p:nvPr>
            <p:ph type="title"/>
          </p:nvPr>
        </p:nvSpPr>
        <p:spPr>
          <a:xfrm>
            <a:off x="5568537" y="138594"/>
            <a:ext cx="5916168" cy="1527048"/>
          </a:xfrm>
        </p:spPr>
        <p:txBody>
          <a:bodyPr vert="horz" lIns="91440" tIns="45720" rIns="91440" bIns="45720" rtlCol="0" anchor="b">
            <a:normAutofit/>
          </a:bodyPr>
          <a:lstStyle/>
          <a:p>
            <a:r>
              <a:rPr lang="en-US" b="1" kern="1200" dirty="0">
                <a:solidFill>
                  <a:schemeClr val="tx1"/>
                </a:solidFill>
                <a:latin typeface="+mj-lt"/>
                <a:ea typeface="+mj-ea"/>
                <a:cs typeface="+mj-cs"/>
              </a:rPr>
              <a:t>Key Components of an Effective Policy</a:t>
            </a:r>
          </a:p>
        </p:txBody>
      </p:sp>
      <p:sp>
        <p:nvSpPr>
          <p:cNvPr id="4" name="Content Placeholder 3">
            <a:extLst>
              <a:ext uri="{FF2B5EF4-FFF2-40B4-BE49-F238E27FC236}">
                <a16:creationId xmlns:a16="http://schemas.microsoft.com/office/drawing/2014/main" id="{698A334D-2055-BDED-4492-ED3583617E1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7" y="2214282"/>
            <a:ext cx="5916168" cy="4095078"/>
          </a:xfrm>
        </p:spPr>
        <p:txBody>
          <a:bodyPr>
            <a:normAutofit/>
          </a:bodyPr>
          <a:lstStyle/>
          <a:p>
            <a:pPr marL="0" indent="0">
              <a:spcBef>
                <a:spcPts val="2500"/>
              </a:spcBef>
              <a:buNone/>
            </a:pPr>
            <a:r>
              <a:rPr lang="en-US" sz="1600" b="1" dirty="0"/>
              <a:t>Definition of Gambling</a:t>
            </a:r>
          </a:p>
          <a:p>
            <a:pPr marL="0" lvl="1" indent="0">
              <a:buNone/>
            </a:pPr>
            <a:r>
              <a:rPr lang="en-US" sz="1600" dirty="0"/>
              <a:t>Defining what constitutes gambling is crucial for clarity and understanding in workplace policies.</a:t>
            </a:r>
          </a:p>
          <a:p>
            <a:pPr marL="0" indent="0">
              <a:spcBef>
                <a:spcPts val="2500"/>
              </a:spcBef>
              <a:buNone/>
            </a:pPr>
            <a:r>
              <a:rPr lang="en-US" sz="1600" b="1" dirty="0"/>
              <a:t>Prohibited Behaviors</a:t>
            </a:r>
          </a:p>
          <a:p>
            <a:pPr marL="0" lvl="1" indent="0">
              <a:buNone/>
            </a:pPr>
            <a:r>
              <a:rPr lang="en-US" sz="1600" dirty="0"/>
              <a:t>Clearly outlining prohibited behaviors helps ensure all employees understand what is unacceptable in the workplace.</a:t>
            </a:r>
          </a:p>
          <a:p>
            <a:pPr marL="0" indent="0">
              <a:spcBef>
                <a:spcPts val="2500"/>
              </a:spcBef>
              <a:buNone/>
            </a:pPr>
            <a:r>
              <a:rPr lang="en-US" sz="1600" b="1" dirty="0"/>
              <a:t>Consequences for Violations</a:t>
            </a:r>
          </a:p>
          <a:p>
            <a:pPr marL="0" lvl="1" indent="0">
              <a:buNone/>
            </a:pPr>
            <a:r>
              <a:rPr lang="en-US" sz="1600" dirty="0"/>
              <a:t>Establishing clear consequences for policy violations can deter inappropriate gambling activities effectively.</a:t>
            </a:r>
          </a:p>
        </p:txBody>
      </p:sp>
    </p:spTree>
    <p:extLst>
      <p:ext uri="{BB962C8B-B14F-4D97-AF65-F5344CB8AC3E}">
        <p14:creationId xmlns:p14="http://schemas.microsoft.com/office/powerpoint/2010/main" val="3976509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678</TotalTime>
  <Words>1606</Words>
  <Application>Microsoft Office PowerPoint</Application>
  <PresentationFormat>Widescreen</PresentationFormat>
  <Paragraphs>146</Paragraphs>
  <Slides>17</Slides>
  <Notes>17</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Neue Haas Grotesk Text Pro</vt:lpstr>
      <vt:lpstr>VanillaVTI</vt:lpstr>
      <vt:lpstr>Organizational Policies and Rules About Workplace Gambling</vt:lpstr>
      <vt:lpstr>PowerPoint Presentation</vt:lpstr>
      <vt:lpstr>Definition and Types of Workplace Gambling</vt:lpstr>
      <vt:lpstr>Prevalence of Gambling in Workplaces</vt:lpstr>
      <vt:lpstr>Potential Risks and Impacts on Organizations</vt:lpstr>
      <vt:lpstr>Relevant Laws and Regulations</vt:lpstr>
      <vt:lpstr>Employer Responsibilities and Liabilities</vt:lpstr>
      <vt:lpstr>Industry-Specific Considerations</vt:lpstr>
      <vt:lpstr>Key Components of an Effective Policy</vt:lpstr>
      <vt:lpstr>Drafting Clear Guidelines and Rules</vt:lpstr>
      <vt:lpstr>Involving Stakeholders in Policy Creation</vt:lpstr>
      <vt:lpstr>Communicating Policies to Employees</vt:lpstr>
      <vt:lpstr>Training and Awareness Programs</vt:lpstr>
      <vt:lpstr>Monitoring and Enforcement Mechanisms</vt:lpstr>
      <vt:lpstr>Identifying Signs of Problem Gambling</vt:lpstr>
      <vt:lpstr>Support and Intervention Strategies</vt:lpstr>
      <vt:lpstr>Resources and Assistance Programs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Schreier</dc:creator>
  <cp:lastModifiedBy>Jim Schreier</cp:lastModifiedBy>
  <cp:revision>6</cp:revision>
  <cp:lastPrinted>2025-02-20T01:07:39Z</cp:lastPrinted>
  <dcterms:created xsi:type="dcterms:W3CDTF">2025-02-17T23:37:03Z</dcterms:created>
  <dcterms:modified xsi:type="dcterms:W3CDTF">2025-02-20T02:39:33Z</dcterms:modified>
</cp:coreProperties>
</file>